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56" r:id="rId5"/>
    <p:sldId id="269" r:id="rId6"/>
    <p:sldId id="270" r:id="rId7"/>
    <p:sldId id="271" r:id="rId8"/>
    <p:sldId id="265" r:id="rId9"/>
    <p:sldId id="285" r:id="rId10"/>
    <p:sldId id="286" r:id="rId11"/>
    <p:sldId id="272" r:id="rId12"/>
    <p:sldId id="281" r:id="rId13"/>
    <p:sldId id="284" r:id="rId14"/>
    <p:sldId id="287" r:id="rId15"/>
    <p:sldId id="282" r:id="rId16"/>
    <p:sldId id="28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657"/>
    <a:srgbClr val="0937C9"/>
    <a:srgbClr val="00194C"/>
    <a:srgbClr val="F2F2F2"/>
    <a:srgbClr val="014067"/>
    <a:srgbClr val="3F3F3F"/>
    <a:srgbClr val="014E7D"/>
    <a:srgbClr val="01456F"/>
    <a:srgbClr val="014B7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5" autoAdjust="0"/>
    <p:restoredTop sz="94698" autoAdjust="0"/>
  </p:normalViewPr>
  <p:slideViewPr>
    <p:cSldViewPr snapToGrid="0" showGuides="1">
      <p:cViewPr varScale="1">
        <p:scale>
          <a:sx n="115" d="100"/>
          <a:sy n="115" d="100"/>
        </p:scale>
        <p:origin x="522" y="114"/>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Πλήθος</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9D9-3E44-A4D2-171E8B93535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9D9-3E44-A4D2-171E8B93535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9D9-3E44-A4D2-171E8B935350}"/>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9D9-3E44-A4D2-171E8B93535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Προπτυχιακό</c:v>
                </c:pt>
                <c:pt idx="1">
                  <c:v>Μεταπτυχιακό</c:v>
                </c:pt>
              </c:strCache>
            </c:strRef>
          </c:cat>
          <c:val>
            <c:numRef>
              <c:f>Sheet1!$B$2:$B$3</c:f>
              <c:numCache>
                <c:formatCode>General</c:formatCode>
                <c:ptCount val="2"/>
                <c:pt idx="0">
                  <c:v>33</c:v>
                </c:pt>
                <c:pt idx="1">
                  <c:v>196</c:v>
                </c:pt>
              </c:numCache>
            </c:numRef>
          </c:val>
          <c:extLst>
            <c:ext xmlns:c16="http://schemas.microsoft.com/office/drawing/2014/chart" uri="{C3380CC4-5D6E-409C-BE32-E72D297353CC}">
              <c16:uniqueId val="{00000004-D9D9-3E44-A4D2-171E8B935350}"/>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9685803086292952"/>
          <c:y val="4.6926273651119045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9.6760937057073171E-2"/>
          <c:y val="0.2089394181807164"/>
          <c:w val="0.90323906294292688"/>
          <c:h val="0.70570205954611576"/>
        </c:manualLayout>
      </c:layout>
      <c:barChart>
        <c:barDir val="col"/>
        <c:grouping val="clustered"/>
        <c:varyColors val="0"/>
        <c:ser>
          <c:idx val="0"/>
          <c:order val="0"/>
          <c:tx>
            <c:strRef>
              <c:f>Sheet1!$A$7</c:f>
              <c:strCache>
                <c:ptCount val="1"/>
                <c:pt idx="0">
                  <c:v>Ερωτηματολόγια</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Sheet1!$B$8:$B$15</c:f>
              <c:numCache>
                <c:formatCode>General</c:formatCode>
                <c:ptCount val="8"/>
                <c:pt idx="0">
                  <c:v>2011</c:v>
                </c:pt>
                <c:pt idx="1">
                  <c:v>2012</c:v>
                </c:pt>
                <c:pt idx="2">
                  <c:v>2013</c:v>
                </c:pt>
                <c:pt idx="3">
                  <c:v>2014</c:v>
                </c:pt>
                <c:pt idx="4">
                  <c:v>2015</c:v>
                </c:pt>
                <c:pt idx="5">
                  <c:v>2016</c:v>
                </c:pt>
                <c:pt idx="6">
                  <c:v>2017</c:v>
                </c:pt>
                <c:pt idx="7">
                  <c:v>2018</c:v>
                </c:pt>
              </c:numCache>
            </c:numRef>
          </c:cat>
          <c:val>
            <c:numRef>
              <c:f>Sheet1!$A$8:$A$15</c:f>
              <c:numCache>
                <c:formatCode>General</c:formatCode>
                <c:ptCount val="8"/>
                <c:pt idx="0">
                  <c:v>626</c:v>
                </c:pt>
                <c:pt idx="1">
                  <c:v>1077</c:v>
                </c:pt>
                <c:pt idx="2">
                  <c:v>975</c:v>
                </c:pt>
                <c:pt idx="3">
                  <c:v>1103</c:v>
                </c:pt>
                <c:pt idx="4">
                  <c:v>1184</c:v>
                </c:pt>
                <c:pt idx="5">
                  <c:v>1439</c:v>
                </c:pt>
                <c:pt idx="6">
                  <c:v>1941</c:v>
                </c:pt>
                <c:pt idx="7">
                  <c:v>2461</c:v>
                </c:pt>
              </c:numCache>
            </c:numRef>
          </c:val>
          <c:extLst>
            <c:ext xmlns:c16="http://schemas.microsoft.com/office/drawing/2014/chart" uri="{C3380CC4-5D6E-409C-BE32-E72D297353CC}">
              <c16:uniqueId val="{00000000-AC9D-F04A-ADE2-87E6AEB85667}"/>
            </c:ext>
          </c:extLst>
        </c:ser>
        <c:dLbls>
          <c:dLblPos val="inEnd"/>
          <c:showLegendKey val="0"/>
          <c:showVal val="1"/>
          <c:showCatName val="0"/>
          <c:showSerName val="0"/>
          <c:showPercent val="0"/>
          <c:showBubbleSize val="0"/>
        </c:dLbls>
        <c:gapWidth val="80"/>
        <c:overlap val="25"/>
        <c:axId val="1933815311"/>
        <c:axId val="1974838399"/>
      </c:barChart>
      <c:catAx>
        <c:axId val="193381531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74838399"/>
        <c:crosses val="autoZero"/>
        <c:auto val="1"/>
        <c:lblAlgn val="ctr"/>
        <c:lblOffset val="100"/>
        <c:noMultiLvlLbl val="0"/>
      </c:catAx>
      <c:valAx>
        <c:axId val="1974838399"/>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338153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pPr/>
              <a:t>23-07-2019</a:t>
            </a:fld>
            <a:endParaRPr lang="en-IN"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pPr/>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pPr/>
              <a:t>23-07-2019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pPr/>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pPr/>
              <a:t>‹#›</a:t>
            </a:fld>
            <a:endParaRPr lang="en-IN" dirty="0"/>
          </a:p>
        </p:txBody>
      </p:sp>
      <p:pic>
        <p:nvPicPr>
          <p:cNvPr id="11" name="Picture 10">
            <a:extLst>
              <a:ext uri="{FF2B5EF4-FFF2-40B4-BE49-F238E27FC236}">
                <a16:creationId xmlns:a16="http://schemas.microsoft.com/office/drawing/2014/main" id="{1F9C3464-A855-2343-AB3E-B49D0841DE03}"/>
              </a:ext>
            </a:extLst>
          </p:cNvPr>
          <p:cNvPicPr>
            <a:picLocks noChangeAspect="1"/>
          </p:cNvPicPr>
          <p:nvPr userDrawn="1"/>
        </p:nvPicPr>
        <p:blipFill rotWithShape="1">
          <a:blip r:embed="rId2">
            <a:clrChange>
              <a:clrFrom>
                <a:srgbClr val="FFFFFF"/>
              </a:clrFrom>
              <a:clrTo>
                <a:srgbClr val="FFFFFF">
                  <a:alpha val="0"/>
                </a:srgbClr>
              </a:clrTo>
            </a:clrChange>
          </a:blip>
          <a:srcRect l="12185" t="11631" r="11686" b="9998"/>
          <a:stretch/>
        </p:blipFill>
        <p:spPr>
          <a:xfrm>
            <a:off x="11341966" y="0"/>
            <a:ext cx="800052" cy="1063487"/>
          </a:xfrm>
          <a:prstGeom prst="rect">
            <a:avLst/>
          </a:prstGeom>
        </p:spPr>
      </p:pic>
      <p:sp>
        <p:nvSpPr>
          <p:cNvPr id="12" name="Footer Placeholder 3">
            <a:extLst>
              <a:ext uri="{FF2B5EF4-FFF2-40B4-BE49-F238E27FC236}">
                <a16:creationId xmlns:a16="http://schemas.microsoft.com/office/drawing/2014/main" id="{BEF73C4C-F0E8-9441-93AD-F2BB5C06F8FF}"/>
              </a:ext>
            </a:extLst>
          </p:cNvPr>
          <p:cNvSpPr>
            <a:spLocks noGrp="1"/>
          </p:cNvSpPr>
          <p:nvPr>
            <p:ph type="ftr" sz="quarter" idx="14"/>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3" name="Title 1">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pPr/>
              <a:t>‹#›</a:t>
            </a:fld>
            <a:endParaRPr lang="en-IN" dirty="0"/>
          </a:p>
        </p:txBody>
      </p:sp>
      <p:pic>
        <p:nvPicPr>
          <p:cNvPr id="12" name="Picture 11">
            <a:extLst>
              <a:ext uri="{FF2B5EF4-FFF2-40B4-BE49-F238E27FC236}">
                <a16:creationId xmlns:a16="http://schemas.microsoft.com/office/drawing/2014/main" id="{0D24E9BF-5619-BC45-8C38-5FD789E7ACC5}"/>
              </a:ext>
            </a:extLst>
          </p:cNvPr>
          <p:cNvPicPr>
            <a:picLocks noChangeAspect="1"/>
          </p:cNvPicPr>
          <p:nvPr userDrawn="1"/>
        </p:nvPicPr>
        <p:blipFill rotWithShape="1">
          <a:blip r:embed="rId2">
            <a:clrChange>
              <a:clrFrom>
                <a:srgbClr val="FFFFFF"/>
              </a:clrFrom>
              <a:clrTo>
                <a:srgbClr val="FFFFFF">
                  <a:alpha val="0"/>
                </a:srgbClr>
              </a:clrTo>
            </a:clrChange>
          </a:blip>
          <a:srcRect l="12185" t="11631" r="11686" b="9998"/>
          <a:stretch/>
        </p:blipFill>
        <p:spPr>
          <a:xfrm>
            <a:off x="11341966" y="0"/>
            <a:ext cx="800052" cy="1063487"/>
          </a:xfrm>
          <a:prstGeom prst="rect">
            <a:avLst/>
          </a:prstGeom>
        </p:spPr>
      </p:pic>
      <p:sp>
        <p:nvSpPr>
          <p:cNvPr id="13" name="Footer Placeholder 3">
            <a:extLst>
              <a:ext uri="{FF2B5EF4-FFF2-40B4-BE49-F238E27FC236}">
                <a16:creationId xmlns:a16="http://schemas.microsoft.com/office/drawing/2014/main" id="{273E07D8-012C-E647-97D0-F9C93B5678AE}"/>
              </a:ext>
            </a:extLst>
          </p:cNvPr>
          <p:cNvSpPr>
            <a:spLocks noGrp="1"/>
          </p:cNvSpPr>
          <p:nvPr>
            <p:ph type="ftr" sz="quarter" idx="14"/>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pPr/>
              <a:t>‹#›</a:t>
            </a:fld>
            <a:endParaRPr lang="en-IN"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9" name="Title 1">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pPr/>
              <a:t>‹#›</a:t>
            </a:fld>
            <a:endParaRPr lang="en-IN" dirty="0"/>
          </a:p>
        </p:txBody>
      </p:sp>
      <p:pic>
        <p:nvPicPr>
          <p:cNvPr id="13" name="Picture 12">
            <a:extLst>
              <a:ext uri="{FF2B5EF4-FFF2-40B4-BE49-F238E27FC236}">
                <a16:creationId xmlns:a16="http://schemas.microsoft.com/office/drawing/2014/main" id="{4FF67787-5515-AC4D-AADE-FA9AFE1FB6B1}"/>
              </a:ext>
            </a:extLst>
          </p:cNvPr>
          <p:cNvPicPr>
            <a:picLocks noChangeAspect="1"/>
          </p:cNvPicPr>
          <p:nvPr userDrawn="1"/>
        </p:nvPicPr>
        <p:blipFill rotWithShape="1">
          <a:blip r:embed="rId2">
            <a:clrChange>
              <a:clrFrom>
                <a:srgbClr val="FFFFFF"/>
              </a:clrFrom>
              <a:clrTo>
                <a:srgbClr val="FFFFFF">
                  <a:alpha val="0"/>
                </a:srgbClr>
              </a:clrTo>
            </a:clrChange>
          </a:blip>
          <a:srcRect l="12185" t="11631" r="11686" b="9998"/>
          <a:stretch/>
        </p:blipFill>
        <p:spPr>
          <a:xfrm>
            <a:off x="11341966" y="0"/>
            <a:ext cx="800052" cy="1063487"/>
          </a:xfrm>
          <a:prstGeom prst="rect">
            <a:avLst/>
          </a:prstGeom>
        </p:spPr>
      </p:pic>
      <p:sp>
        <p:nvSpPr>
          <p:cNvPr id="14" name="Footer Placeholder 3">
            <a:extLst>
              <a:ext uri="{FF2B5EF4-FFF2-40B4-BE49-F238E27FC236}">
                <a16:creationId xmlns:a16="http://schemas.microsoft.com/office/drawing/2014/main" id="{7562EA05-239A-0349-A03E-3B9507A416E2}"/>
              </a:ext>
            </a:extLst>
          </p:cNvPr>
          <p:cNvSpPr>
            <a:spLocks noGrp="1"/>
          </p:cNvSpPr>
          <p:nvPr>
            <p:ph type="ftr" sz="quarter" idx="17"/>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27" name="Title 1">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9" name="Picture 8">
            <a:extLst>
              <a:ext uri="{FF2B5EF4-FFF2-40B4-BE49-F238E27FC236}">
                <a16:creationId xmlns:a16="http://schemas.microsoft.com/office/drawing/2014/main" id="{F73027E0-24D8-A048-8C72-DADBB680269B}"/>
              </a:ext>
            </a:extLst>
          </p:cNvPr>
          <p:cNvPicPr>
            <a:picLocks noChangeAspect="1"/>
          </p:cNvPicPr>
          <p:nvPr userDrawn="1"/>
        </p:nvPicPr>
        <p:blipFill rotWithShape="1">
          <a:blip r:embed="rId2">
            <a:clrChange>
              <a:clrFrom>
                <a:srgbClr val="FFFFFF"/>
              </a:clrFrom>
              <a:clrTo>
                <a:srgbClr val="FFFFFF">
                  <a:alpha val="0"/>
                </a:srgbClr>
              </a:clrTo>
            </a:clrChange>
          </a:blip>
          <a:srcRect l="12185" t="11631" r="11686" b="9998"/>
          <a:stretch/>
        </p:blipFill>
        <p:spPr>
          <a:xfrm>
            <a:off x="11341966" y="0"/>
            <a:ext cx="800052" cy="1063487"/>
          </a:xfrm>
          <a:prstGeom prst="rect">
            <a:avLst/>
          </a:prstGeom>
        </p:spPr>
      </p:pic>
      <p:sp>
        <p:nvSpPr>
          <p:cNvPr id="25" name="Footer Placeholder 3">
            <a:extLst>
              <a:ext uri="{FF2B5EF4-FFF2-40B4-BE49-F238E27FC236}">
                <a16:creationId xmlns:a16="http://schemas.microsoft.com/office/drawing/2014/main" id="{CC03543F-20A3-7B43-AD1F-5F841D023405}"/>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17" name="Title 1">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pic>
        <p:nvPicPr>
          <p:cNvPr id="15" name="Picture 14">
            <a:extLst>
              <a:ext uri="{FF2B5EF4-FFF2-40B4-BE49-F238E27FC236}">
                <a16:creationId xmlns:a16="http://schemas.microsoft.com/office/drawing/2014/main" id="{070E231F-F062-8249-9A58-D8625F1D24D9}"/>
              </a:ext>
            </a:extLst>
          </p:cNvPr>
          <p:cNvPicPr>
            <a:picLocks noChangeAspect="1"/>
          </p:cNvPicPr>
          <p:nvPr userDrawn="1"/>
        </p:nvPicPr>
        <p:blipFill rotWithShape="1">
          <a:blip r:embed="rId2">
            <a:clrChange>
              <a:clrFrom>
                <a:srgbClr val="FFFFFF"/>
              </a:clrFrom>
              <a:clrTo>
                <a:srgbClr val="FFFFFF">
                  <a:alpha val="0"/>
                </a:srgbClr>
              </a:clrTo>
            </a:clrChange>
          </a:blip>
          <a:srcRect l="12185" t="11631" r="11686" b="9998"/>
          <a:stretch/>
        </p:blipFill>
        <p:spPr>
          <a:xfrm>
            <a:off x="11341966" y="0"/>
            <a:ext cx="800052" cy="1063487"/>
          </a:xfrm>
          <a:prstGeom prst="rect">
            <a:avLst/>
          </a:prstGeom>
        </p:spPr>
      </p:pic>
      <p:sp>
        <p:nvSpPr>
          <p:cNvPr id="16" name="Footer Placeholder 3">
            <a:extLst>
              <a:ext uri="{FF2B5EF4-FFF2-40B4-BE49-F238E27FC236}">
                <a16:creationId xmlns:a16="http://schemas.microsoft.com/office/drawing/2014/main" id="{95D68F1C-A9C6-684B-9903-FF0A3EBCFFAC}"/>
              </a:ext>
            </a:extLst>
          </p:cNvPr>
          <p:cNvSpPr>
            <a:spLocks noGrp="1"/>
          </p:cNvSpPr>
          <p:nvPr>
            <p:ph type="ftr" sz="quarter" idx="14"/>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17" name="Title 1">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14" name="Picture 13">
            <a:extLst>
              <a:ext uri="{FF2B5EF4-FFF2-40B4-BE49-F238E27FC236}">
                <a16:creationId xmlns:a16="http://schemas.microsoft.com/office/drawing/2014/main" id="{1A9A1DBA-3E82-C142-A971-88EF4E1BDE7D}"/>
              </a:ext>
            </a:extLst>
          </p:cNvPr>
          <p:cNvPicPr>
            <a:picLocks noChangeAspect="1"/>
          </p:cNvPicPr>
          <p:nvPr userDrawn="1"/>
        </p:nvPicPr>
        <p:blipFill rotWithShape="1">
          <a:blip r:embed="rId2">
            <a:clrChange>
              <a:clrFrom>
                <a:srgbClr val="FFFFFF"/>
              </a:clrFrom>
              <a:clrTo>
                <a:srgbClr val="FFFFFF">
                  <a:alpha val="0"/>
                </a:srgbClr>
              </a:clrTo>
            </a:clrChange>
          </a:blip>
          <a:srcRect l="12185" t="11631" r="11686" b="9998"/>
          <a:stretch/>
        </p:blipFill>
        <p:spPr>
          <a:xfrm>
            <a:off x="11341966" y="0"/>
            <a:ext cx="800052" cy="1063487"/>
          </a:xfrm>
          <a:prstGeom prst="rect">
            <a:avLst/>
          </a:prstGeom>
        </p:spPr>
      </p:pic>
      <p:sp>
        <p:nvSpPr>
          <p:cNvPr id="16" name="Footer Placeholder 3">
            <a:extLst>
              <a:ext uri="{FF2B5EF4-FFF2-40B4-BE49-F238E27FC236}">
                <a16:creationId xmlns:a16="http://schemas.microsoft.com/office/drawing/2014/main" id="{54380470-9919-5245-B168-50FC39102033}"/>
              </a:ext>
            </a:extLst>
          </p:cNvPr>
          <p:cNvSpPr>
            <a:spLocks noGrp="1"/>
          </p:cNvSpPr>
          <p:nvPr>
            <p:ph type="ftr" sz="quarter" idx="14"/>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692" r:id="rId10"/>
    <p:sldLayoutId id="2147483697" r:id="rId11"/>
    <p:sldLayoutId id="2147483674" r:id="rId12"/>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urvey.uoa.gr/" TargetMode="External"/><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urvey.uoa.gr/manage" TargetMode="External"/><Relationship Id="rId2" Type="http://schemas.openxmlformats.org/officeDocument/2006/relationships/hyperlink" Target="https://survey.uoa.gr/" TargetMode="Externa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l="20784" r="20784"/>
          <a:stretch>
            <a:fillRect/>
          </a:stretch>
        </p:blipFill>
        <p:spPr/>
      </p:pic>
      <p:sp>
        <p:nvSpPr>
          <p:cNvPr id="18" name="Hexagon 17"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FC9A1C71-347B-44A9-88B4-692D9731582D}"/>
              </a:ext>
            </a:extLst>
          </p:cNvPr>
          <p:cNvSpPr txBox="1"/>
          <p:nvPr/>
        </p:nvSpPr>
        <p:spPr>
          <a:xfrm>
            <a:off x="2873648" y="3543448"/>
            <a:ext cx="2052639" cy="954107"/>
          </a:xfrm>
          <a:prstGeom prst="rect">
            <a:avLst/>
          </a:prstGeom>
          <a:noFill/>
        </p:spPr>
        <p:txBody>
          <a:bodyPr wrap="square" rtlCol="0">
            <a:spAutoFit/>
          </a:bodyPr>
          <a:lstStyle/>
          <a:p>
            <a:pPr algn="ctr"/>
            <a:r>
              <a:rPr lang="el-GR" sz="1400" dirty="0">
                <a:solidFill>
                  <a:srgbClr val="00194C"/>
                </a:solidFill>
                <a:cs typeface="Calibri Light" panose="020F0302020204030204" pitchFamily="34" charset="0"/>
              </a:rPr>
              <a:t>ΕΘΝΙΚΟ ΚΑΙ ΚΑΠΟΔΙΣΤΡΙΑΚΟ</a:t>
            </a:r>
          </a:p>
          <a:p>
            <a:pPr algn="ctr"/>
            <a:r>
              <a:rPr lang="el-GR" sz="1400" dirty="0">
                <a:solidFill>
                  <a:srgbClr val="00194C"/>
                </a:solidFill>
                <a:cs typeface="Calibri Light" panose="020F0302020204030204" pitchFamily="34" charset="0"/>
              </a:rPr>
              <a:t>ΠΑΝΕΠΙΣΤΗΜΙΟ ΑΘΗΝΩΝ</a:t>
            </a:r>
            <a:endParaRPr lang="en-IN" sz="1400" dirty="0">
              <a:solidFill>
                <a:srgbClr val="00194C"/>
              </a:solidFill>
              <a:cs typeface="Calibri Light" panose="020F0302020204030204" pitchFamily="34" charset="0"/>
            </a:endParaRPr>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p:txBody>
          <a:bodyPr>
            <a:normAutofit fontScale="90000"/>
          </a:bodyPr>
          <a:lstStyle/>
          <a:p>
            <a:r>
              <a:rPr lang="el-GR" dirty="0"/>
              <a:t>Σύστημα Αξιολόγησης Μαθημάτων</a:t>
            </a:r>
            <a:endParaRPr lang="en-IN"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l-GR" dirty="0">
                <a:effectLst>
                  <a:outerShdw blurRad="50000" dist="30000" dir="5400000" algn="tl" rotWithShape="0">
                    <a:srgbClr val="000000">
                      <a:alpha val="30000"/>
                    </a:srgbClr>
                  </a:outerShdw>
                </a:effectLst>
              </a:rPr>
              <a:t>Διαχείριση ηλεκτρονικών ερωτηματολογίων αξιολόγησης μαθημάτων</a:t>
            </a:r>
            <a:endParaRPr lang="en-IN" dirty="0"/>
          </a:p>
        </p:txBody>
      </p:sp>
      <p:pic>
        <p:nvPicPr>
          <p:cNvPr id="6" name="Picture 5">
            <a:extLst>
              <a:ext uri="{FF2B5EF4-FFF2-40B4-BE49-F238E27FC236}">
                <a16:creationId xmlns:a16="http://schemas.microsoft.com/office/drawing/2014/main" id="{0C4CA3EA-3E23-0A47-A209-F34BBA60A2B7}"/>
              </a:ext>
            </a:extLst>
          </p:cNvPr>
          <p:cNvPicPr>
            <a:picLocks noChangeAspect="1"/>
          </p:cNvPicPr>
          <p:nvPr/>
        </p:nvPicPr>
        <p:blipFill rotWithShape="1">
          <a:blip r:embed="rId3">
            <a:clrChange>
              <a:clrFrom>
                <a:srgbClr val="FFFFFF"/>
              </a:clrFrom>
              <a:clrTo>
                <a:srgbClr val="FFFFFF">
                  <a:alpha val="0"/>
                </a:srgbClr>
              </a:clrTo>
            </a:clrChange>
          </a:blip>
          <a:srcRect l="9923" t="8677" r="12719" b="11202"/>
          <a:stretch/>
        </p:blipFill>
        <p:spPr>
          <a:xfrm>
            <a:off x="3380233" y="2269024"/>
            <a:ext cx="1011936" cy="1353312"/>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a:bodyPr>
          <a:lstStyle/>
          <a:p>
            <a:r>
              <a:rPr lang="el-GR" dirty="0"/>
              <a:t>Χαρακτηριστικά</a:t>
            </a:r>
            <a:r>
              <a:rPr lang="el-GR" b="0" dirty="0"/>
              <a:t> συστήματος </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n-US" dirty="0"/>
              <a:t>(1/2)</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20697" y="2104888"/>
            <a:ext cx="5760359" cy="781188"/>
          </a:xfrm>
        </p:spPr>
        <p:txBody>
          <a:bodyPr>
            <a:normAutofit/>
          </a:bodyPr>
          <a:lstStyle/>
          <a:p>
            <a:r>
              <a:rPr lang="el-GR" dirty="0"/>
              <a:t>Βασικά Χαρακτηριστικά</a:t>
            </a:r>
            <a:endParaRPr lang="en-IN"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7" y="2886076"/>
            <a:ext cx="10626273" cy="3232149"/>
          </a:xfrm>
        </p:spPr>
        <p:txBody>
          <a:bodyPr>
            <a:normAutofit/>
          </a:bodyPr>
          <a:lstStyle/>
          <a:p>
            <a:pPr>
              <a:buClr>
                <a:schemeClr val="accent2"/>
              </a:buClr>
            </a:pPr>
            <a:r>
              <a:rPr lang="el-GR" dirty="0"/>
              <a:t>Δημιουργία, ενεργοποίηση και διαχείριση ερωτηματολογίων από διδάσκοντες, μέλη Δ.Ε.Π και μέλη ΟΜ.Ε.Α.</a:t>
            </a:r>
          </a:p>
          <a:p>
            <a:pPr>
              <a:buClr>
                <a:schemeClr val="accent2"/>
              </a:buClr>
            </a:pPr>
            <a:r>
              <a:rPr lang="el-GR" dirty="0"/>
              <a:t>Υποστήριξη διαφορετικών προτύπων ανά τμήμα.</a:t>
            </a:r>
          </a:p>
          <a:p>
            <a:pPr>
              <a:buClr>
                <a:schemeClr val="accent2"/>
              </a:buClr>
            </a:pPr>
            <a:r>
              <a:rPr lang="el-GR" dirty="0"/>
              <a:t>Προεπισκόπηση προτύπου ερωτηματολογίου και της λίστας φοιτητών που έχουν δηλώσει το μάθημα και αποτελούν τους συμμετέχοντες.</a:t>
            </a:r>
          </a:p>
          <a:p>
            <a:pPr>
              <a:buClr>
                <a:schemeClr val="accent2"/>
              </a:buClr>
            </a:pPr>
            <a:r>
              <a:rPr lang="el-GR" dirty="0"/>
              <a:t>Αυτόματη παραγωγή στατιστικών, </a:t>
            </a:r>
            <a:r>
              <a:rPr lang="el-GR" b="1" dirty="0"/>
              <a:t>μετά την λήξη </a:t>
            </a:r>
            <a:r>
              <a:rPr lang="el-GR" dirty="0"/>
              <a:t>του ερωτηματολογίου και </a:t>
            </a:r>
            <a:r>
              <a:rPr lang="el-GR" b="1" dirty="0"/>
              <a:t>κατόπιν κατάθεσης </a:t>
            </a:r>
            <a:r>
              <a:rPr lang="el-GR" dirty="0"/>
              <a:t>βαθμολογίας του μαθήματος στη γραμματεία.</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10</a:t>
            </a:fld>
            <a:endParaRPr lang="en-IN" dirty="0"/>
          </a:p>
        </p:txBody>
      </p:sp>
      <p:sp>
        <p:nvSpPr>
          <p:cNvPr id="8" name="Footer Placeholder 3">
            <a:extLst>
              <a:ext uri="{FF2B5EF4-FFF2-40B4-BE49-F238E27FC236}">
                <a16:creationId xmlns:a16="http://schemas.microsoft.com/office/drawing/2014/main" id="{CEF8CB46-F524-7E46-8414-1B84E3C0FD64}"/>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272941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a:bodyPr>
          <a:lstStyle/>
          <a:p>
            <a:r>
              <a:rPr lang="el-GR" dirty="0"/>
              <a:t>Χαρακτηριστικά</a:t>
            </a:r>
            <a:r>
              <a:rPr lang="el-GR" b="0" dirty="0"/>
              <a:t> συστήματος </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n-US" dirty="0"/>
              <a:t>(</a:t>
            </a:r>
            <a:r>
              <a:rPr lang="el-GR" dirty="0"/>
              <a:t>2</a:t>
            </a:r>
            <a:r>
              <a:rPr lang="en-US" dirty="0"/>
              <a:t>/2)</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20697" y="2104888"/>
            <a:ext cx="5760359" cy="781188"/>
          </a:xfrm>
        </p:spPr>
        <p:txBody>
          <a:bodyPr>
            <a:normAutofit/>
          </a:bodyPr>
          <a:lstStyle/>
          <a:p>
            <a:r>
              <a:rPr lang="el-GR" dirty="0"/>
              <a:t>Βασικά Χαρακτηριστικά</a:t>
            </a:r>
            <a:endParaRPr lang="en-IN"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7" y="2886076"/>
            <a:ext cx="10626273" cy="3232149"/>
          </a:xfrm>
        </p:spPr>
        <p:txBody>
          <a:bodyPr>
            <a:normAutofit fontScale="85000" lnSpcReduction="20000"/>
          </a:bodyPr>
          <a:lstStyle/>
          <a:p>
            <a:pPr>
              <a:buClr>
                <a:schemeClr val="accent2"/>
              </a:buClr>
            </a:pPr>
            <a:r>
              <a:rPr lang="el-GR" dirty="0"/>
              <a:t>Υποστήριξη </a:t>
            </a:r>
            <a:r>
              <a:rPr lang="el-GR" b="1" dirty="0"/>
              <a:t>τριών</a:t>
            </a:r>
            <a:r>
              <a:rPr lang="el-GR" dirty="0"/>
              <a:t> μεθόδων συμμετοχής</a:t>
            </a:r>
            <a:r>
              <a:rPr lang="en-US" dirty="0"/>
              <a:t>:</a:t>
            </a:r>
            <a:endParaRPr lang="el-GR" dirty="0"/>
          </a:p>
          <a:p>
            <a:pPr lvl="1">
              <a:buClr>
                <a:schemeClr val="accent2"/>
              </a:buClr>
            </a:pPr>
            <a:r>
              <a:rPr lang="el-GR" dirty="0"/>
              <a:t>Κουπόνι</a:t>
            </a:r>
            <a:r>
              <a:rPr lang="en-US" dirty="0"/>
              <a:t> - </a:t>
            </a:r>
            <a:r>
              <a:rPr lang="el-GR" dirty="0"/>
              <a:t>εκτύπωση, διανομή στο αμφιθέατρο.</a:t>
            </a:r>
          </a:p>
          <a:p>
            <a:pPr lvl="1">
              <a:buClr>
                <a:schemeClr val="accent2"/>
              </a:buClr>
            </a:pPr>
            <a:r>
              <a:rPr lang="el-GR" dirty="0"/>
              <a:t>Κουπόνι</a:t>
            </a:r>
            <a:r>
              <a:rPr lang="en-US" dirty="0"/>
              <a:t> - email</a:t>
            </a:r>
            <a:r>
              <a:rPr lang="el-GR" dirty="0"/>
              <a:t>, όσοι έχουν δηλώσει το μάθημα.</a:t>
            </a:r>
          </a:p>
          <a:p>
            <a:pPr lvl="1">
              <a:buClr>
                <a:schemeClr val="accent2"/>
              </a:buClr>
            </a:pPr>
            <a:r>
              <a:rPr lang="el-GR" dirty="0" err="1"/>
              <a:t>Ηλ</a:t>
            </a:r>
            <a:r>
              <a:rPr lang="el-GR" dirty="0"/>
              <a:t>. λογαριασμός, όσοι έχουν δηλώσει το μάθημα.</a:t>
            </a:r>
          </a:p>
          <a:p>
            <a:pPr>
              <a:buClr>
                <a:schemeClr val="accent2"/>
              </a:buClr>
            </a:pPr>
            <a:endParaRPr lang="el-GR" dirty="0"/>
          </a:p>
          <a:p>
            <a:pPr>
              <a:buClr>
                <a:schemeClr val="accent2"/>
              </a:buClr>
            </a:pPr>
            <a:r>
              <a:rPr lang="el-GR" dirty="0"/>
              <a:t>Με </a:t>
            </a:r>
            <a:r>
              <a:rPr lang="el-GR" b="1" dirty="0"/>
              <a:t>κουπόνι (εκτύπωση ή </a:t>
            </a:r>
            <a:r>
              <a:rPr lang="en-US" b="1" dirty="0"/>
              <a:t>email)</a:t>
            </a:r>
            <a:r>
              <a:rPr lang="el-GR" dirty="0"/>
              <a:t>.</a:t>
            </a:r>
            <a:endParaRPr lang="en-US" dirty="0"/>
          </a:p>
          <a:p>
            <a:pPr lvl="1">
              <a:buClr>
                <a:schemeClr val="accent2"/>
              </a:buClr>
            </a:pPr>
            <a:r>
              <a:rPr lang="el-GR" dirty="0"/>
              <a:t>Ευκολότερα αποδεκτή από όσους έχουν επιφυλάξεις σχετικά με την ανωνυμία.</a:t>
            </a:r>
          </a:p>
          <a:p>
            <a:pPr>
              <a:buClr>
                <a:schemeClr val="accent2"/>
              </a:buClr>
            </a:pPr>
            <a:endParaRPr lang="el-GR" dirty="0"/>
          </a:p>
          <a:p>
            <a:pPr>
              <a:buClr>
                <a:schemeClr val="accent2"/>
              </a:buClr>
            </a:pPr>
            <a:r>
              <a:rPr lang="el-GR" dirty="0"/>
              <a:t>Με τον </a:t>
            </a:r>
            <a:r>
              <a:rPr lang="el-GR" b="1" dirty="0" err="1"/>
              <a:t>ηλ</a:t>
            </a:r>
            <a:r>
              <a:rPr lang="el-GR" b="1" dirty="0"/>
              <a:t>. λογαριασμό ή κουπόνι – </a:t>
            </a:r>
            <a:r>
              <a:rPr lang="en-US" b="1" dirty="0"/>
              <a:t>email</a:t>
            </a:r>
            <a:r>
              <a:rPr lang="en-US" dirty="0"/>
              <a:t>.</a:t>
            </a:r>
            <a:endParaRPr lang="el-GR" dirty="0"/>
          </a:p>
          <a:p>
            <a:pPr lvl="1">
              <a:buClr>
                <a:schemeClr val="accent2"/>
              </a:buClr>
            </a:pPr>
            <a:r>
              <a:rPr lang="el-GR" dirty="0"/>
              <a:t>Δεν περιορίζεται στη φυσική παρουσία.</a:t>
            </a:r>
          </a:p>
          <a:p>
            <a:pPr lvl="1">
              <a:buClr>
                <a:schemeClr val="accent2"/>
              </a:buClr>
            </a:pPr>
            <a:r>
              <a:rPr lang="el-GR" dirty="0"/>
              <a:t>Πλήρως αυτοματοποιημένη διαδικασία</a:t>
            </a:r>
            <a:endParaRPr lang="en-US" dirty="0">
              <a:solidFill>
                <a:srgbClr val="438086"/>
              </a:solidFill>
            </a:endParaRP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11</a:t>
            </a:fld>
            <a:endParaRPr lang="en-IN" dirty="0"/>
          </a:p>
        </p:txBody>
      </p:sp>
      <p:sp>
        <p:nvSpPr>
          <p:cNvPr id="8" name="Footer Placeholder 3">
            <a:extLst>
              <a:ext uri="{FF2B5EF4-FFF2-40B4-BE49-F238E27FC236}">
                <a16:creationId xmlns:a16="http://schemas.microsoft.com/office/drawing/2014/main" id="{CEF8CB46-F524-7E46-8414-1B84E3C0FD64}"/>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16963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Effect transition="in" filter="fade">
                                      <p:cBhvr>
                                        <p:cTn id="31" dur="500"/>
                                        <p:tgtEl>
                                          <p:spTgt spid="16">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animEffect transition="in" filter="fade">
                                      <p:cBhvr>
                                        <p:cTn id="35" dur="500"/>
                                        <p:tgtEl>
                                          <p:spTgt spid="16">
                                            <p:txEl>
                                              <p:pRg st="8" end="8"/>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animEffect transition="in" filter="fade">
                                      <p:cBhvr>
                                        <p:cTn id="39" dur="500"/>
                                        <p:tgtEl>
                                          <p:spTgt spid="16">
                                            <p:txEl>
                                              <p:pRg st="9" end="9"/>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animEffect transition="in" filter="fade">
                                      <p:cBhvr>
                                        <p:cTn id="43"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a:bodyPr>
          <a:lstStyle/>
          <a:p>
            <a:r>
              <a:rPr lang="el-GR" dirty="0"/>
              <a:t>Μελλοντικές</a:t>
            </a:r>
            <a:r>
              <a:rPr lang="el-GR" b="0" dirty="0"/>
              <a:t> Δραστηριότητες</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l-GR" dirty="0"/>
              <a:t>ΕΠΟΜΕΝΑ ΒΗΜΑΤΑ</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p:txBody>
          <a:bodyPr/>
          <a:lstStyle/>
          <a:p>
            <a:r>
              <a:rPr lang="el-GR" dirty="0"/>
              <a:t>Τι νέο</a:t>
            </a:r>
            <a:r>
              <a:rPr lang="en-US" dirty="0"/>
              <a:t>;</a:t>
            </a:r>
            <a:endParaRPr lang="en-IN"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7" y="2886076"/>
            <a:ext cx="10626273" cy="3232149"/>
          </a:xfrm>
        </p:spPr>
        <p:txBody>
          <a:bodyPr>
            <a:normAutofit fontScale="92500" lnSpcReduction="20000"/>
          </a:bodyPr>
          <a:lstStyle/>
          <a:p>
            <a:pPr>
              <a:buClr>
                <a:schemeClr val="accent2"/>
              </a:buClr>
            </a:pPr>
            <a:r>
              <a:rPr lang="el-GR" dirty="0"/>
              <a:t>Υποστήριξη ενός </a:t>
            </a:r>
            <a:r>
              <a:rPr lang="el-GR" b="1" dirty="0"/>
              <a:t>ελάχιστου βασικού προτύπου</a:t>
            </a:r>
            <a:r>
              <a:rPr lang="el-GR" dirty="0"/>
              <a:t> για όλα τα τμήματα του Ε.Κ.Π.Α.</a:t>
            </a:r>
          </a:p>
          <a:p>
            <a:pPr>
              <a:buClr>
                <a:schemeClr val="accent2"/>
              </a:buClr>
            </a:pPr>
            <a:endParaRPr lang="el-GR" dirty="0"/>
          </a:p>
          <a:p>
            <a:pPr>
              <a:buClr>
                <a:schemeClr val="accent2"/>
              </a:buClr>
            </a:pPr>
            <a:r>
              <a:rPr lang="el-GR" dirty="0"/>
              <a:t>Δυνατότητα </a:t>
            </a:r>
            <a:r>
              <a:rPr lang="el-GR" b="1" dirty="0"/>
              <a:t>προσθήκης</a:t>
            </a:r>
            <a:r>
              <a:rPr lang="el-GR" dirty="0"/>
              <a:t> ερωτήσεων από τον κάθε διδάσκοντα ή μέλος της ΟΜ.Ε.Α για την κάλυψη ειδικών αναγκών ανά τύπο μαθήματος.</a:t>
            </a:r>
            <a:endParaRPr lang="en-US" dirty="0"/>
          </a:p>
          <a:p>
            <a:pPr>
              <a:buClr>
                <a:schemeClr val="accent2"/>
              </a:buClr>
            </a:pPr>
            <a:endParaRPr lang="el-GR" b="1" dirty="0"/>
          </a:p>
          <a:p>
            <a:pPr>
              <a:buClr>
                <a:schemeClr val="accent2"/>
              </a:buClr>
            </a:pPr>
            <a:r>
              <a:rPr lang="el-GR" b="1" dirty="0"/>
              <a:t>Πιλοτική</a:t>
            </a:r>
            <a:r>
              <a:rPr lang="el-GR" dirty="0"/>
              <a:t> εφαρμογή πρόσβασης φοιτητών σε αποτελέσματα αξιολόγησης προηγούμενων ετών για μαθήματα επιλογής / κατεύθυνσης.</a:t>
            </a:r>
            <a:endParaRPr lang="en-US" dirty="0"/>
          </a:p>
          <a:p>
            <a:pPr>
              <a:buClr>
                <a:schemeClr val="accent2"/>
              </a:buClr>
            </a:pPr>
            <a:endParaRPr lang="el-GR" dirty="0"/>
          </a:p>
          <a:p>
            <a:pPr>
              <a:buClr>
                <a:schemeClr val="accent2"/>
              </a:buClr>
            </a:pPr>
            <a:r>
              <a:rPr lang="el-GR" dirty="0"/>
              <a:t>Ενδιαφέρον από </a:t>
            </a:r>
            <a:r>
              <a:rPr lang="en-US" b="1" dirty="0"/>
              <a:t>GUNET</a:t>
            </a:r>
            <a:r>
              <a:rPr lang="en-US" dirty="0"/>
              <a:t> </a:t>
            </a:r>
            <a:r>
              <a:rPr lang="el-GR" dirty="0"/>
              <a:t>για αναβάθμιση υπηρεσίας</a:t>
            </a:r>
            <a:r>
              <a:rPr lang="en-US" dirty="0"/>
              <a:t> </a:t>
            </a:r>
            <a:r>
              <a:rPr lang="el-GR" dirty="0"/>
              <a:t>και </a:t>
            </a:r>
            <a:r>
              <a:rPr lang="en-US" dirty="0"/>
              <a:t>deployment </a:t>
            </a:r>
            <a:r>
              <a:rPr lang="el-GR" dirty="0"/>
              <a:t>και σε άλλα ιδρύματα.</a:t>
            </a:r>
            <a:endParaRPr lang="en-US"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12</a:t>
            </a:fld>
            <a:endParaRPr lang="en-IN" dirty="0"/>
          </a:p>
        </p:txBody>
      </p:sp>
      <p:sp>
        <p:nvSpPr>
          <p:cNvPr id="8" name="Footer Placeholder 3">
            <a:extLst>
              <a:ext uri="{FF2B5EF4-FFF2-40B4-BE49-F238E27FC236}">
                <a16:creationId xmlns:a16="http://schemas.microsoft.com/office/drawing/2014/main" id="{2321C2FC-9EA3-DB43-925D-DD5F3AD9B046}"/>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47140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fade">
                                      <p:cBhvr>
                                        <p:cTn id="23"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fontScale="90000"/>
          </a:bodyPr>
          <a:lstStyle/>
          <a:p>
            <a:r>
              <a:rPr lang="el-GR" dirty="0"/>
              <a:t>Σενάριο</a:t>
            </a:r>
            <a:r>
              <a:rPr lang="el-GR" b="0" dirty="0"/>
              <a:t> Ενεργοποίησης Ερωτηματολογίου</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n-US" dirty="0"/>
              <a:t>DEMO</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p:txBody>
          <a:bodyPr/>
          <a:lstStyle/>
          <a:p>
            <a:r>
              <a:rPr lang="el-GR" dirty="0"/>
              <a:t>Ροή </a:t>
            </a:r>
            <a:r>
              <a:rPr lang="en-US" dirty="0"/>
              <a:t>Demonstration</a:t>
            </a:r>
            <a:endParaRPr lang="en-IN"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7" y="2886076"/>
            <a:ext cx="10626273" cy="3232149"/>
          </a:xfrm>
        </p:spPr>
        <p:txBody>
          <a:bodyPr>
            <a:normAutofit lnSpcReduction="10000"/>
          </a:bodyPr>
          <a:lstStyle/>
          <a:p>
            <a:pPr>
              <a:buClr>
                <a:schemeClr val="accent2"/>
              </a:buClr>
            </a:pPr>
            <a:r>
              <a:rPr lang="el-GR" b="1" dirty="0"/>
              <a:t>Μέλος Δ.Ε.Π και ΟΜ.Ε.Α</a:t>
            </a:r>
            <a:r>
              <a:rPr lang="en-US" b="1" dirty="0"/>
              <a:t>:</a:t>
            </a:r>
          </a:p>
          <a:p>
            <a:pPr lvl="1">
              <a:buClr>
                <a:schemeClr val="accent2"/>
              </a:buClr>
            </a:pPr>
            <a:r>
              <a:rPr lang="el-GR" dirty="0"/>
              <a:t>Πραγματοποιεί είσοδο στην εφαρμογή</a:t>
            </a:r>
          </a:p>
          <a:p>
            <a:pPr lvl="1">
              <a:buClr>
                <a:schemeClr val="accent2"/>
              </a:buClr>
            </a:pPr>
            <a:r>
              <a:rPr lang="el-GR" dirty="0"/>
              <a:t>Επιλέγει ως μέθοδο συμμετοχής το κουπόνι</a:t>
            </a:r>
          </a:p>
          <a:p>
            <a:pPr lvl="1">
              <a:buClr>
                <a:schemeClr val="accent2"/>
              </a:buClr>
            </a:pPr>
            <a:r>
              <a:rPr lang="el-GR" dirty="0"/>
              <a:t>Ενεργοποιεί ερωτηματολόγιο μαθήματος αξιολόγησης</a:t>
            </a:r>
          </a:p>
          <a:p>
            <a:pPr lvl="1">
              <a:buClr>
                <a:schemeClr val="accent2"/>
              </a:buClr>
            </a:pPr>
            <a:r>
              <a:rPr lang="el-GR" dirty="0"/>
              <a:t>Δημιουργεί και εκτυπώνει κουπόνια</a:t>
            </a:r>
            <a:endParaRPr lang="en-US" dirty="0"/>
          </a:p>
          <a:p>
            <a:pPr>
              <a:buClr>
                <a:schemeClr val="accent2"/>
              </a:buClr>
            </a:pPr>
            <a:r>
              <a:rPr lang="el-GR" b="1" dirty="0"/>
              <a:t>Φοιτητής</a:t>
            </a:r>
            <a:r>
              <a:rPr lang="en-US" b="1" dirty="0"/>
              <a:t>:</a:t>
            </a:r>
            <a:endParaRPr lang="el-GR" b="1" dirty="0"/>
          </a:p>
          <a:p>
            <a:pPr lvl="1">
              <a:buClr>
                <a:schemeClr val="accent2"/>
              </a:buClr>
            </a:pPr>
            <a:r>
              <a:rPr lang="el-GR" dirty="0"/>
              <a:t>Συμμετοχή στο ερωτηματολόγιο</a:t>
            </a:r>
          </a:p>
          <a:p>
            <a:pPr>
              <a:buClr>
                <a:schemeClr val="accent2"/>
              </a:buClr>
            </a:pPr>
            <a:r>
              <a:rPr lang="el-GR" b="1" dirty="0"/>
              <a:t>Μετά την ολοκλήρωση</a:t>
            </a:r>
            <a:r>
              <a:rPr lang="en-US" b="1" dirty="0"/>
              <a:t>:</a:t>
            </a:r>
          </a:p>
          <a:p>
            <a:pPr lvl="1">
              <a:buClr>
                <a:schemeClr val="accent2"/>
              </a:buClr>
            </a:pPr>
            <a:r>
              <a:rPr lang="el-GR" dirty="0"/>
              <a:t>Εξαγωγή στατιστικών στοιχείων</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13</a:t>
            </a:fld>
            <a:endParaRPr lang="en-IN" dirty="0"/>
          </a:p>
        </p:txBody>
      </p:sp>
      <p:sp>
        <p:nvSpPr>
          <p:cNvPr id="8" name="Footer Placeholder 3">
            <a:extLst>
              <a:ext uri="{FF2B5EF4-FFF2-40B4-BE49-F238E27FC236}">
                <a16:creationId xmlns:a16="http://schemas.microsoft.com/office/drawing/2014/main" id="{924A4E9C-3A8B-9D47-941C-320CF90840FE}"/>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pic>
        <p:nvPicPr>
          <p:cNvPr id="3" name="Picture 2">
            <a:extLst>
              <a:ext uri="{FF2B5EF4-FFF2-40B4-BE49-F238E27FC236}">
                <a16:creationId xmlns:a16="http://schemas.microsoft.com/office/drawing/2014/main" id="{A34C27B4-5FA0-3846-997A-88437EEA4904}"/>
              </a:ext>
            </a:extLst>
          </p:cNvPr>
          <p:cNvPicPr>
            <a:picLocks noChangeAspect="1"/>
          </p:cNvPicPr>
          <p:nvPr/>
        </p:nvPicPr>
        <p:blipFill>
          <a:blip r:embed="rId2"/>
          <a:stretch>
            <a:fillRect/>
          </a:stretch>
        </p:blipFill>
        <p:spPr>
          <a:xfrm>
            <a:off x="6325992" y="1020471"/>
            <a:ext cx="4490973" cy="2400495"/>
          </a:xfrm>
          <a:prstGeom prst="rect">
            <a:avLst/>
          </a:prstGeom>
        </p:spPr>
      </p:pic>
      <p:pic>
        <p:nvPicPr>
          <p:cNvPr id="13" name="Picture 12">
            <a:extLst>
              <a:ext uri="{FF2B5EF4-FFF2-40B4-BE49-F238E27FC236}">
                <a16:creationId xmlns:a16="http://schemas.microsoft.com/office/drawing/2014/main" id="{07A9C9EC-4CA1-5241-AF9C-E0F5F04B59A1}"/>
              </a:ext>
            </a:extLst>
          </p:cNvPr>
          <p:cNvPicPr>
            <a:picLocks noChangeAspect="1"/>
          </p:cNvPicPr>
          <p:nvPr/>
        </p:nvPicPr>
        <p:blipFill>
          <a:blip r:embed="rId3"/>
          <a:stretch>
            <a:fillRect/>
          </a:stretch>
        </p:blipFill>
        <p:spPr>
          <a:xfrm>
            <a:off x="7322029" y="3686395"/>
            <a:ext cx="4714210" cy="2531761"/>
          </a:xfrm>
          <a:prstGeom prst="rect">
            <a:avLst/>
          </a:prstGeom>
        </p:spPr>
      </p:pic>
    </p:spTree>
    <p:extLst>
      <p:ext uri="{BB962C8B-B14F-4D97-AF65-F5344CB8AC3E}">
        <p14:creationId xmlns:p14="http://schemas.microsoft.com/office/powerpoint/2010/main" val="171792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fade">
                                      <p:cBhvr>
                                        <p:cTn id="27" dur="500"/>
                                        <p:tgtEl>
                                          <p:spTgt spid="16">
                                            <p:txEl>
                                              <p:pRg st="2" end="2"/>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500"/>
                                        <p:tgtEl>
                                          <p:spTgt spid="16">
                                            <p:txEl>
                                              <p:pRg st="3" end="3"/>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500"/>
                                        <p:tgtEl>
                                          <p:spTgt spid="16">
                                            <p:txEl>
                                              <p:pRg st="4" end="4"/>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fade">
                                      <p:cBhvr>
                                        <p:cTn id="39" dur="500"/>
                                        <p:tgtEl>
                                          <p:spTgt spid="16">
                                            <p:txEl>
                                              <p:pRg st="5" end="5"/>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animEffect transition="in" filter="fade">
                                      <p:cBhvr>
                                        <p:cTn id="43" dur="500"/>
                                        <p:tgtEl>
                                          <p:spTgt spid="16">
                                            <p:txEl>
                                              <p:pRg st="6" end="6"/>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500"/>
                                        <p:tgtEl>
                                          <p:spTgt spid="16">
                                            <p:txEl>
                                              <p:pRg st="7" end="7"/>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
                                            <p:txEl>
                                              <p:pRg st="8" end="8"/>
                                            </p:txEl>
                                          </p:spTgt>
                                        </p:tgtEl>
                                        <p:attrNameLst>
                                          <p:attrName>style.visibility</p:attrName>
                                        </p:attrNameLst>
                                      </p:cBhvr>
                                      <p:to>
                                        <p:strVal val="visible"/>
                                      </p:to>
                                    </p:set>
                                    <p:animEffect transition="in" filter="fade">
                                      <p:cBhvr>
                                        <p:cTn id="51"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a:extLst>
              <a:ext uri="{FF2B5EF4-FFF2-40B4-BE49-F238E27FC236}">
                <a16:creationId xmlns:a16="http://schemas.microsoft.com/office/drawing/2014/main" id="{BA026684-ED32-4C82-8EFB-03E9E047EA33}"/>
              </a:ext>
            </a:extLst>
          </p:cNvPr>
          <p:cNvPicPr>
            <a:picLocks noGrp="1" noChangeAspect="1"/>
          </p:cNvPicPr>
          <p:nvPr>
            <p:ph type="pic" sz="quarter" idx="13"/>
          </p:nvPr>
        </p:nvPicPr>
        <p:blipFill>
          <a:blip r:embed="rId2"/>
          <a:srcRect l="20784" r="20784"/>
          <a:stretch>
            <a:fillRect/>
          </a:stretch>
        </p:blipFill>
        <p:spPr>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l-GR" b="0" dirty="0"/>
              <a:t>Σας </a:t>
            </a:r>
            <a:r>
              <a:rPr lang="el-GR" dirty="0"/>
              <a:t>Ευχαριστώ</a:t>
            </a:r>
            <a:r>
              <a:rPr lang="en-IN" b="0" dirty="0"/>
              <a:t>.</a:t>
            </a:r>
          </a:p>
        </p:txBody>
      </p:sp>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l-GR" dirty="0"/>
              <a:t>Χαράλαμπος Βασιλείου</a:t>
            </a:r>
            <a:endParaRPr lang="en-IN" dirty="0"/>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a:xfrm>
            <a:off x="6822929" y="3868086"/>
            <a:ext cx="3445782" cy="288000"/>
          </a:xfrm>
        </p:spPr>
        <p:txBody>
          <a:bodyPr/>
          <a:lstStyle/>
          <a:p>
            <a:r>
              <a:rPr lang="el-GR" dirty="0"/>
              <a:t>210-7275424</a:t>
            </a:r>
            <a:endParaRPr lang="en-ZA" dirty="0"/>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a:xfrm>
            <a:off x="6822928" y="4230986"/>
            <a:ext cx="3445783" cy="289070"/>
          </a:xfrm>
        </p:spPr>
        <p:txBody>
          <a:bodyPr/>
          <a:lstStyle/>
          <a:p>
            <a:r>
              <a:rPr lang="en-US" dirty="0" err="1"/>
              <a:t>survey@uoa.gr</a:t>
            </a:r>
            <a:endParaRPr lang="en-IN"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IN" dirty="0">
                <a:hlinkClick r:id="rId3"/>
              </a:rPr>
              <a:t>https://survey.uoa.gr/</a:t>
            </a:r>
            <a:endParaRPr lang="en-IN" dirty="0"/>
          </a:p>
        </p:txBody>
      </p:sp>
      <p:sp>
        <p:nvSpPr>
          <p:cNvPr id="11" name="Hexagon 10" descr="Solid dark colored hexagon in the middle of image accent">
            <a:extLst>
              <a:ext uri="{FF2B5EF4-FFF2-40B4-BE49-F238E27FC236}">
                <a16:creationId xmlns:a16="http://schemas.microsoft.com/office/drawing/2014/main" id="{1EA88067-DE02-3843-A8D5-86B18A1D376B}"/>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13E61D71-CC9B-D142-BE45-BC7F8779F1BF}"/>
              </a:ext>
            </a:extLst>
          </p:cNvPr>
          <p:cNvSpPr txBox="1"/>
          <p:nvPr/>
        </p:nvSpPr>
        <p:spPr>
          <a:xfrm>
            <a:off x="2873648" y="3543448"/>
            <a:ext cx="2052639" cy="954107"/>
          </a:xfrm>
          <a:prstGeom prst="rect">
            <a:avLst/>
          </a:prstGeom>
          <a:noFill/>
        </p:spPr>
        <p:txBody>
          <a:bodyPr wrap="square" rtlCol="0">
            <a:spAutoFit/>
          </a:bodyPr>
          <a:lstStyle/>
          <a:p>
            <a:pPr algn="ctr"/>
            <a:r>
              <a:rPr lang="el-GR" sz="1400" dirty="0">
                <a:solidFill>
                  <a:srgbClr val="00194C"/>
                </a:solidFill>
                <a:cs typeface="Calibri Light" panose="020F0302020204030204" pitchFamily="34" charset="0"/>
              </a:rPr>
              <a:t>ΕΘΝΙΚΟ ΚΑΙ ΚΑΠΟΔΙΣΤΡΙΑΚΟ</a:t>
            </a:r>
          </a:p>
          <a:p>
            <a:pPr algn="ctr"/>
            <a:r>
              <a:rPr lang="el-GR" sz="1400" dirty="0">
                <a:solidFill>
                  <a:srgbClr val="00194C"/>
                </a:solidFill>
                <a:cs typeface="Calibri Light" panose="020F0302020204030204" pitchFamily="34" charset="0"/>
              </a:rPr>
              <a:t>ΠΑΝΕΠΙΣΤΗΜΙΟ ΑΘΗΝΩΝ</a:t>
            </a:r>
            <a:endParaRPr lang="en-IN" sz="1400" dirty="0">
              <a:solidFill>
                <a:srgbClr val="00194C"/>
              </a:solidFill>
              <a:cs typeface="Calibri Light" panose="020F0302020204030204" pitchFamily="34" charset="0"/>
            </a:endParaRPr>
          </a:p>
        </p:txBody>
      </p:sp>
      <p:pic>
        <p:nvPicPr>
          <p:cNvPr id="16" name="Picture 15">
            <a:extLst>
              <a:ext uri="{FF2B5EF4-FFF2-40B4-BE49-F238E27FC236}">
                <a16:creationId xmlns:a16="http://schemas.microsoft.com/office/drawing/2014/main" id="{38B2FD24-0AA4-0F44-98FA-9B9DAF745E90}"/>
              </a:ext>
            </a:extLst>
          </p:cNvPr>
          <p:cNvPicPr>
            <a:picLocks noChangeAspect="1"/>
          </p:cNvPicPr>
          <p:nvPr/>
        </p:nvPicPr>
        <p:blipFill rotWithShape="1">
          <a:blip r:embed="rId4">
            <a:clrChange>
              <a:clrFrom>
                <a:srgbClr val="FFFFFF"/>
              </a:clrFrom>
              <a:clrTo>
                <a:srgbClr val="FFFFFF">
                  <a:alpha val="0"/>
                </a:srgbClr>
              </a:clrTo>
            </a:clrChange>
          </a:blip>
          <a:srcRect l="9923" t="8677" r="12719" b="11202"/>
          <a:stretch/>
        </p:blipFill>
        <p:spPr>
          <a:xfrm>
            <a:off x="3380233" y="2269024"/>
            <a:ext cx="1011936" cy="1353312"/>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lstStyle/>
          <a:p>
            <a:r>
              <a:rPr lang="el-GR" dirty="0"/>
              <a:t>Γενικές</a:t>
            </a:r>
            <a:r>
              <a:rPr lang="en-ZA" dirty="0"/>
              <a:t> </a:t>
            </a:r>
            <a:r>
              <a:rPr lang="el-GR" b="0" dirty="0"/>
              <a:t>Πληροφορίες</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l-GR" dirty="0"/>
              <a:t>Η ΠΛΑΤΦΟΡΜΑ</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20698" y="2104888"/>
            <a:ext cx="5575302" cy="781188"/>
          </a:xfrm>
        </p:spPr>
        <p:txBody>
          <a:bodyPr>
            <a:noAutofit/>
          </a:bodyPr>
          <a:lstStyle/>
          <a:p>
            <a:r>
              <a:rPr lang="el-GR" sz="2600" dirty="0"/>
              <a:t>Πλατφόρμα Αξιολόγησης Μαθημάτων</a:t>
            </a:r>
            <a:endParaRPr lang="en-IN" sz="2600"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7" y="2886076"/>
            <a:ext cx="10626273" cy="3232149"/>
          </a:xfrm>
        </p:spPr>
        <p:txBody>
          <a:bodyPr>
            <a:normAutofit/>
          </a:bodyPr>
          <a:lstStyle/>
          <a:p>
            <a:pPr>
              <a:buClr>
                <a:schemeClr val="accent2"/>
              </a:buClr>
            </a:pPr>
            <a:r>
              <a:rPr lang="el-GR" dirty="0"/>
              <a:t>Πλατφόρμα </a:t>
            </a:r>
            <a:r>
              <a:rPr lang="el-GR" b="1" dirty="0"/>
              <a:t>ανοικτού λογισμικού </a:t>
            </a:r>
            <a:r>
              <a:rPr lang="el-GR" dirty="0"/>
              <a:t>συνδυαστικά με </a:t>
            </a:r>
            <a:r>
              <a:rPr lang="en-US" b="1" dirty="0"/>
              <a:t>in-house customized </a:t>
            </a:r>
            <a:r>
              <a:rPr lang="el-GR" b="1" dirty="0"/>
              <a:t>υλοποίηση</a:t>
            </a:r>
            <a:r>
              <a:rPr lang="el-GR" dirty="0"/>
              <a:t> για την διαχείριση ηλεκτρονικών ερωτηματολογίων αξιολόγησης μαθημάτων.</a:t>
            </a:r>
            <a:endParaRPr lang="en-US" dirty="0"/>
          </a:p>
          <a:p>
            <a:pPr>
              <a:buClr>
                <a:schemeClr val="accent2"/>
              </a:buClr>
            </a:pPr>
            <a:r>
              <a:rPr lang="el-GR" dirty="0"/>
              <a:t>Η υπηρεσία </a:t>
            </a:r>
            <a:r>
              <a:rPr lang="en-US" b="1" dirty="0"/>
              <a:t>Orange Survey </a:t>
            </a:r>
            <a:r>
              <a:rPr lang="el-GR" dirty="0"/>
              <a:t>δημιουργήθηκε με στόχο να βοηθήσει στην αποτύπωση του εκπαιδευτικού έργου του ΕΚΠΑ.</a:t>
            </a:r>
            <a:endParaRPr lang="en-US" dirty="0"/>
          </a:p>
          <a:p>
            <a:pPr>
              <a:buClr>
                <a:schemeClr val="accent2"/>
              </a:buClr>
            </a:pPr>
            <a:r>
              <a:rPr lang="el-GR" dirty="0"/>
              <a:t>Τα ηλεκτρονικά ερωτηματολόγια δίνουν την δυνατότητα της συνεχούς παρακολούθησης και εξέλιξης των ακαδημαϊκών δραστηριοτήτων και συνδράμουν στη βελτίωση της εκπαιδευτικής διαδικασίας.</a:t>
            </a:r>
            <a:endParaRPr lang="en-US"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2</a:t>
            </a:fld>
            <a:endParaRPr lang="en-IN" dirty="0"/>
          </a:p>
        </p:txBody>
      </p:sp>
      <p:sp>
        <p:nvSpPr>
          <p:cNvPr id="8" name="Footer Placeholder 3">
            <a:extLst>
              <a:ext uri="{FF2B5EF4-FFF2-40B4-BE49-F238E27FC236}">
                <a16:creationId xmlns:a16="http://schemas.microsoft.com/office/drawing/2014/main" id="{608E68D4-D594-8848-A737-387D5553020F}"/>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389151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lstStyle/>
          <a:p>
            <a:r>
              <a:rPr lang="el-GR" dirty="0"/>
              <a:t>Στατιστικά</a:t>
            </a:r>
            <a:r>
              <a:rPr lang="en-ZA" dirty="0"/>
              <a:t> </a:t>
            </a:r>
            <a:r>
              <a:rPr lang="el-GR" b="0" dirty="0"/>
              <a:t>Χρήσης</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43740" y="1353685"/>
            <a:ext cx="7368596" cy="608895"/>
          </a:xfrm>
        </p:spPr>
        <p:txBody>
          <a:bodyPr/>
          <a:lstStyle/>
          <a:p>
            <a:r>
              <a:rPr lang="el-GR" dirty="0"/>
              <a:t>ΓΕΝΙΚΑ ΣΤΟΙΧΕΙΑ</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p:txBody>
          <a:bodyPr/>
          <a:lstStyle/>
          <a:p>
            <a:r>
              <a:rPr lang="el-GR" dirty="0"/>
              <a:t>Η Υπηρεσία σε Αριθμούς</a:t>
            </a:r>
            <a:endParaRPr lang="en-IN"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8" y="2886076"/>
            <a:ext cx="5716816" cy="3232149"/>
          </a:xfrm>
        </p:spPr>
        <p:txBody>
          <a:bodyPr>
            <a:normAutofit lnSpcReduction="10000"/>
          </a:bodyPr>
          <a:lstStyle/>
          <a:p>
            <a:pPr>
              <a:buClr>
                <a:schemeClr val="accent2"/>
              </a:buClr>
            </a:pPr>
            <a:r>
              <a:rPr lang="el-GR" dirty="0"/>
              <a:t>Λειτουργεί περίπου από το </a:t>
            </a:r>
            <a:r>
              <a:rPr lang="el-GR" dirty="0" err="1"/>
              <a:t>ακ</a:t>
            </a:r>
            <a:r>
              <a:rPr lang="el-GR" dirty="0"/>
              <a:t>. έτος </a:t>
            </a:r>
            <a:r>
              <a:rPr lang="el-GR" b="1" dirty="0"/>
              <a:t>2011</a:t>
            </a:r>
            <a:r>
              <a:rPr lang="el-GR" dirty="0"/>
              <a:t>.</a:t>
            </a:r>
          </a:p>
          <a:p>
            <a:pPr>
              <a:buClr>
                <a:schemeClr val="accent2"/>
              </a:buClr>
            </a:pPr>
            <a:r>
              <a:rPr lang="en-US" u="sng" dirty="0">
                <a:hlinkClick r:id="rId2"/>
              </a:rPr>
              <a:t>https://survey.uoa.gr/</a:t>
            </a:r>
            <a:r>
              <a:rPr lang="el-GR" dirty="0"/>
              <a:t> για Φοιτητές και </a:t>
            </a:r>
            <a:r>
              <a:rPr lang="en-US" u="sng" dirty="0">
                <a:hlinkClick r:id="rId3"/>
              </a:rPr>
              <a:t>https://survey.uoa.gr/manage</a:t>
            </a:r>
            <a:r>
              <a:rPr lang="en-US" dirty="0"/>
              <a:t> </a:t>
            </a:r>
            <a:r>
              <a:rPr lang="el-GR" dirty="0"/>
              <a:t>για ΟΜΕΑ και μέλη ΔΕΠ</a:t>
            </a:r>
            <a:endParaRPr lang="en-US" dirty="0"/>
          </a:p>
          <a:p>
            <a:pPr>
              <a:buClr>
                <a:schemeClr val="accent2"/>
              </a:buClr>
            </a:pPr>
            <a:r>
              <a:rPr lang="en-US" dirty="0"/>
              <a:t>229</a:t>
            </a:r>
            <a:r>
              <a:rPr lang="el-GR" dirty="0"/>
              <a:t>  Τμήματα (Προπτυχιακά και Μεταπτυχιακά)</a:t>
            </a:r>
            <a:endParaRPr lang="en-US" dirty="0"/>
          </a:p>
          <a:p>
            <a:pPr>
              <a:buClr>
                <a:schemeClr val="accent2"/>
              </a:buClr>
            </a:pPr>
            <a:r>
              <a:rPr lang="en-US" dirty="0"/>
              <a:t>115</a:t>
            </a:r>
            <a:r>
              <a:rPr lang="el-GR" dirty="0"/>
              <a:t> Πρότυπα</a:t>
            </a:r>
            <a:endParaRPr lang="en-US" dirty="0"/>
          </a:p>
          <a:p>
            <a:pPr>
              <a:buClr>
                <a:schemeClr val="accent2"/>
              </a:buClr>
            </a:pPr>
            <a:r>
              <a:rPr lang="en-US" dirty="0"/>
              <a:t>10.801</a:t>
            </a:r>
            <a:r>
              <a:rPr lang="el-GR" dirty="0"/>
              <a:t> Ερωτηματολόγια</a:t>
            </a:r>
          </a:p>
          <a:p>
            <a:pPr>
              <a:buClr>
                <a:schemeClr val="accent2"/>
              </a:buClr>
            </a:pPr>
            <a:endParaRPr lang="en-US"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3</a:t>
            </a:fld>
            <a:endParaRPr lang="en-IN" dirty="0"/>
          </a:p>
        </p:txBody>
      </p:sp>
      <p:sp>
        <p:nvSpPr>
          <p:cNvPr id="10" name="TextBox 9">
            <a:extLst>
              <a:ext uri="{FF2B5EF4-FFF2-40B4-BE49-F238E27FC236}">
                <a16:creationId xmlns:a16="http://schemas.microsoft.com/office/drawing/2014/main" id="{E90BB48C-E023-C442-BCBA-C005EC9844A5}"/>
              </a:ext>
            </a:extLst>
          </p:cNvPr>
          <p:cNvSpPr txBox="1"/>
          <p:nvPr/>
        </p:nvSpPr>
        <p:spPr>
          <a:xfrm>
            <a:off x="10233481" y="6002233"/>
            <a:ext cx="1673856" cy="253916"/>
          </a:xfrm>
          <a:prstGeom prst="rect">
            <a:avLst/>
          </a:prstGeom>
          <a:noFill/>
        </p:spPr>
        <p:txBody>
          <a:bodyPr wrap="none" rtlCol="0">
            <a:spAutoFit/>
          </a:bodyPr>
          <a:lstStyle/>
          <a:p>
            <a:r>
              <a:rPr lang="el-GR" sz="1050" i="1" dirty="0"/>
              <a:t>(*) Στατιστικά Ιούνιος 2019</a:t>
            </a:r>
            <a:endParaRPr lang="en-US" sz="1050" i="1" dirty="0"/>
          </a:p>
        </p:txBody>
      </p:sp>
      <p:sp>
        <p:nvSpPr>
          <p:cNvPr id="12" name="Footer Placeholder 3">
            <a:extLst>
              <a:ext uri="{FF2B5EF4-FFF2-40B4-BE49-F238E27FC236}">
                <a16:creationId xmlns:a16="http://schemas.microsoft.com/office/drawing/2014/main" id="{2F13ABE4-5706-254C-80D4-CA56709331DE}"/>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graphicFrame>
        <p:nvGraphicFramePr>
          <p:cNvPr id="13" name="Chart 12">
            <a:extLst>
              <a:ext uri="{FF2B5EF4-FFF2-40B4-BE49-F238E27FC236}">
                <a16:creationId xmlns:a16="http://schemas.microsoft.com/office/drawing/2014/main" id="{4017BF8A-4809-9C45-A0D2-063843A94C7C}"/>
              </a:ext>
            </a:extLst>
          </p:cNvPr>
          <p:cNvGraphicFramePr>
            <a:graphicFrameLocks/>
          </p:cNvGraphicFramePr>
          <p:nvPr>
            <p:extLst>
              <p:ext uri="{D42A27DB-BD31-4B8C-83A1-F6EECF244321}">
                <p14:modId xmlns:p14="http://schemas.microsoft.com/office/powerpoint/2010/main" val="317777890"/>
              </p:ext>
            </p:extLst>
          </p:nvPr>
        </p:nvGraphicFramePr>
        <p:xfrm>
          <a:off x="6021050" y="1457725"/>
          <a:ext cx="4350429" cy="2308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5788C85B-E444-2644-9F77-F1920C9F4657}"/>
              </a:ext>
            </a:extLst>
          </p:cNvPr>
          <p:cNvGraphicFramePr>
            <a:graphicFrameLocks/>
          </p:cNvGraphicFramePr>
          <p:nvPr>
            <p:extLst>
              <p:ext uri="{D42A27DB-BD31-4B8C-83A1-F6EECF244321}">
                <p14:modId xmlns:p14="http://schemas.microsoft.com/office/powerpoint/2010/main" val="2377787421"/>
              </p:ext>
            </p:extLst>
          </p:nvPr>
        </p:nvGraphicFramePr>
        <p:xfrm>
          <a:off x="5995988" y="3295859"/>
          <a:ext cx="5891210" cy="27063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256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500"/>
                                        <p:tgtEl>
                                          <p:spTgt spid="16">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Graphic spid="13" grpId="0">
        <p:bldAsOne/>
      </p:bldGraphic>
      <p:bldGraphic spid="1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a:bodyPr>
          <a:lstStyle/>
          <a:p>
            <a:r>
              <a:rPr lang="el-GR" dirty="0"/>
              <a:t>Πληροφοριακό</a:t>
            </a:r>
            <a:r>
              <a:rPr lang="el-GR" b="0" dirty="0"/>
              <a:t> Σύστημα</a:t>
            </a:r>
            <a:r>
              <a:rPr lang="en-US" b="0" dirty="0"/>
              <a:t> </a:t>
            </a:r>
            <a:r>
              <a:rPr lang="el-GR" b="0" dirty="0"/>
              <a:t>ΜΟ.ΔΙ.Π</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l-GR" dirty="0"/>
              <a:t>ΥΠΟΒΑΘΡΟ, ΣΤΟΧΟΙ &amp; ΠΡΟΒΛΗΜΑΤΑ</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p:txBody>
          <a:bodyPr>
            <a:normAutofit/>
          </a:bodyPr>
          <a:lstStyle/>
          <a:p>
            <a:r>
              <a:rPr lang="el-GR" dirty="0"/>
              <a:t>Πυλώνες Ανάπτυξης</a:t>
            </a:r>
            <a:endParaRPr lang="en-IN"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p:txBody>
          <a:bodyPr>
            <a:normAutofit/>
          </a:bodyPr>
          <a:lstStyle/>
          <a:p>
            <a:pPr>
              <a:buClr>
                <a:schemeClr val="accent2"/>
              </a:buClr>
            </a:pPr>
            <a:r>
              <a:rPr lang="el-GR" b="1" dirty="0"/>
              <a:t>Ποσοτικές Μετρικές</a:t>
            </a:r>
          </a:p>
          <a:p>
            <a:pPr lvl="1">
              <a:buClr>
                <a:schemeClr val="accent2"/>
              </a:buClr>
            </a:pPr>
            <a:r>
              <a:rPr lang="el-GR" dirty="0"/>
              <a:t>Συλλογή </a:t>
            </a:r>
            <a:r>
              <a:rPr lang="en-US" dirty="0"/>
              <a:t>&amp; </a:t>
            </a:r>
            <a:r>
              <a:rPr lang="el-GR" dirty="0"/>
              <a:t>ανάλυση δεδομένων που συντηρούνται σε οργανωμένα πληροφοριακά συστήματα</a:t>
            </a:r>
          </a:p>
          <a:p>
            <a:pPr>
              <a:buClr>
                <a:schemeClr val="accent2"/>
              </a:buClr>
            </a:pPr>
            <a:r>
              <a:rPr lang="el-GR" b="1" dirty="0"/>
              <a:t>Αξιολόγηση Εκπαιδευτικού Έργου</a:t>
            </a:r>
            <a:endParaRPr lang="en-IN" b="1" dirty="0"/>
          </a:p>
          <a:p>
            <a:pPr lvl="1">
              <a:buClr>
                <a:schemeClr val="accent2"/>
              </a:buClr>
            </a:pPr>
            <a:r>
              <a:rPr lang="el-GR" dirty="0"/>
              <a:t>Αξιολόγηση μαθημάτων από αυτούς στους οποίους απευθύνονται οι υπηρεσίες εκπαίδευσης</a:t>
            </a:r>
            <a:endParaRPr lang="en-IN" dirty="0"/>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p:txBody>
          <a:bodyPr>
            <a:normAutofit/>
          </a:bodyPr>
          <a:lstStyle/>
          <a:p>
            <a:r>
              <a:rPr lang="el-GR" dirty="0"/>
              <a:t>ΔΕΝ Μπορεί…</a:t>
            </a:r>
            <a:endParaRPr lang="en-IN" dirty="0"/>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p:txBody>
          <a:bodyPr>
            <a:normAutofit/>
          </a:bodyPr>
          <a:lstStyle/>
          <a:p>
            <a:pPr>
              <a:buClr>
                <a:schemeClr val="accent2"/>
              </a:buClr>
            </a:pPr>
            <a:r>
              <a:rPr lang="el-GR" b="1" dirty="0"/>
              <a:t>Διαδικασίες</a:t>
            </a:r>
          </a:p>
          <a:p>
            <a:pPr lvl="1">
              <a:buClr>
                <a:schemeClr val="accent2"/>
              </a:buClr>
            </a:pPr>
            <a:r>
              <a:rPr lang="el-GR" dirty="0"/>
              <a:t>Να καλύψει τις ασάφειες του πλαισίου λειτουργίας των ερωτηματολογίων</a:t>
            </a:r>
          </a:p>
          <a:p>
            <a:pPr>
              <a:buClr>
                <a:schemeClr val="accent2"/>
              </a:buClr>
            </a:pPr>
            <a:r>
              <a:rPr lang="el-GR" b="1" dirty="0"/>
              <a:t>Φιλοσοφία</a:t>
            </a:r>
          </a:p>
          <a:p>
            <a:pPr lvl="1">
              <a:buClr>
                <a:schemeClr val="accent2"/>
              </a:buClr>
            </a:pPr>
            <a:r>
              <a:rPr lang="el-GR" dirty="0"/>
              <a:t>Να εμφυσήσει την κουλτούρα αξιολόγησης</a:t>
            </a:r>
          </a:p>
          <a:p>
            <a:pPr>
              <a:buClr>
                <a:schemeClr val="accent2"/>
              </a:buClr>
            </a:pPr>
            <a:endParaRPr lang="el-GR"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4</a:t>
            </a:fld>
            <a:endParaRPr lang="en-IN" dirty="0"/>
          </a:p>
        </p:txBody>
      </p:sp>
      <p:sp>
        <p:nvSpPr>
          <p:cNvPr id="10" name="Footer Placeholder 3">
            <a:extLst>
              <a:ext uri="{FF2B5EF4-FFF2-40B4-BE49-F238E27FC236}">
                <a16:creationId xmlns:a16="http://schemas.microsoft.com/office/drawing/2014/main" id="{662BF6E4-76D6-D146-9AA6-EAF4C9B4467A}"/>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9344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wipe(left)">
                                      <p:cBhvr>
                                        <p:cTn id="28" dur="500"/>
                                        <p:tgtEl>
                                          <p:spTgt spid="17">
                                            <p:txEl>
                                              <p:pRg st="0" end="0"/>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fade">
                                      <p:cBhvr>
                                        <p:cTn id="36" dur="500"/>
                                        <p:tgtEl>
                                          <p:spTgt spid="18">
                                            <p:txEl>
                                              <p:pRg st="1" end="1"/>
                                            </p:txEl>
                                          </p:spTgt>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8">
                                            <p:txEl>
                                              <p:pRg st="2" end="2"/>
                                            </p:txEl>
                                          </p:spTgt>
                                        </p:tgtEl>
                                        <p:attrNameLst>
                                          <p:attrName>style.visibility</p:attrName>
                                        </p:attrNameLst>
                                      </p:cBhvr>
                                      <p:to>
                                        <p:strVal val="visible"/>
                                      </p:to>
                                    </p:set>
                                    <p:animEffect transition="in" filter="fade">
                                      <p:cBhvr>
                                        <p:cTn id="40" dur="500"/>
                                        <p:tgtEl>
                                          <p:spTgt spid="18">
                                            <p:txEl>
                                              <p:pRg st="2" end="2"/>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8">
                                            <p:txEl>
                                              <p:pRg st="3" end="3"/>
                                            </p:txEl>
                                          </p:spTgt>
                                        </p:tgtEl>
                                        <p:attrNameLst>
                                          <p:attrName>style.visibility</p:attrName>
                                        </p:attrNameLst>
                                      </p:cBhvr>
                                      <p:to>
                                        <p:strVal val="visible"/>
                                      </p:to>
                                    </p:set>
                                    <p:animEffect transition="in" filter="fade">
                                      <p:cBhvr>
                                        <p:cTn id="44"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uiExpand="1" build="p"/>
      <p:bldP spid="17" grpId="0" build="p"/>
      <p:bldP spid="1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D14DE89-CB93-2347-BB71-8ED7677C4085}"/>
              </a:ext>
            </a:extLst>
          </p:cNvPr>
          <p:cNvPicPr>
            <a:picLocks noGrp="1" noChangeAspect="1"/>
          </p:cNvPicPr>
          <p:nvPr>
            <p:ph type="pic" sz="quarter" idx="13"/>
          </p:nvPr>
        </p:nvPicPr>
        <p:blipFill>
          <a:blip r:embed="rId2">
            <a:alphaModFix amt="25000"/>
          </a:blip>
          <a:srcRect t="9449" b="9449"/>
          <a:stretch>
            <a:fillRect/>
          </a:stretch>
        </p:blipFill>
        <p:spPr>
          <a:solidFill>
            <a:schemeClr val="bg1"/>
          </a:solidFill>
          <a:effectLst>
            <a:outerShdw blurRad="50800" dist="50800" dir="5400000" algn="ctr" rotWithShape="0">
              <a:srgbClr val="000000"/>
            </a:outerShdw>
          </a:effectLst>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a:solidFill>
            <a:schemeClr val="accent1">
              <a:alpha val="90000"/>
            </a:schemeClr>
          </a:solidFill>
        </p:spPr>
        <p:txBody>
          <a:bodyPr>
            <a:normAutofit/>
          </a:bodyPr>
          <a:lstStyle/>
          <a:p>
            <a:r>
              <a:rPr lang="el-GR" sz="3200" dirty="0">
                <a:solidFill>
                  <a:schemeClr val="bg1"/>
                </a:solidFill>
              </a:rPr>
              <a:t>Προβλήματα</a:t>
            </a:r>
            <a:r>
              <a:rPr lang="el-GR" sz="3200" b="0" dirty="0">
                <a:solidFill>
                  <a:schemeClr val="bg1"/>
                </a:solidFill>
              </a:rPr>
              <a:t> Διαδικασίας Αξιολόγησης Μαθημάτων</a:t>
            </a:r>
            <a:endParaRPr lang="en-IN" sz="3200" b="0" dirty="0">
              <a:solidFill>
                <a:schemeClr val="bg1"/>
              </a:solidFill>
            </a:endParaRPr>
          </a:p>
        </p:txBody>
      </p:sp>
      <p:sp>
        <p:nvSpPr>
          <p:cNvPr id="19" name="Text Placeholder 14">
            <a:extLst>
              <a:ext uri="{FF2B5EF4-FFF2-40B4-BE49-F238E27FC236}">
                <a16:creationId xmlns:a16="http://schemas.microsoft.com/office/drawing/2014/main" id="{96F1585C-07A5-0943-A5F3-48E85CBDCFB8}"/>
              </a:ext>
            </a:extLst>
          </p:cNvPr>
          <p:cNvSpPr txBox="1">
            <a:spLocks/>
          </p:cNvSpPr>
          <p:nvPr/>
        </p:nvSpPr>
        <p:spPr>
          <a:xfrm>
            <a:off x="520697" y="1730830"/>
            <a:ext cx="6522359" cy="4452256"/>
          </a:xfrm>
          <a:prstGeom prst="rect">
            <a:avLst/>
          </a:prstGeom>
          <a:ln w="28575">
            <a:solidFill>
              <a:srgbClr val="FFC000"/>
            </a:solidFill>
          </a:ln>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C000"/>
              </a:buClr>
              <a:buNone/>
            </a:pPr>
            <a:r>
              <a:rPr lang="el-GR" dirty="0">
                <a:solidFill>
                  <a:srgbClr val="013657"/>
                </a:solidFill>
              </a:rPr>
              <a:t>Που κρύβονται τα προβλήματα?</a:t>
            </a:r>
          </a:p>
          <a:p>
            <a:pPr marL="0" indent="0" algn="ctr">
              <a:buClr>
                <a:srgbClr val="FFC000"/>
              </a:buClr>
              <a:buNone/>
            </a:pPr>
            <a:r>
              <a:rPr lang="el-GR" sz="3200" b="1" dirty="0">
                <a:solidFill>
                  <a:srgbClr val="013657"/>
                </a:solidFill>
              </a:rPr>
              <a:t>ΣΥΝΟΠΤΙΚΑ</a:t>
            </a:r>
            <a:endParaRPr lang="el-GR" b="1" dirty="0">
              <a:solidFill>
                <a:srgbClr val="013657"/>
              </a:solidFill>
            </a:endParaRPr>
          </a:p>
          <a:p>
            <a:pPr algn="ctr">
              <a:buClr>
                <a:srgbClr val="FFC000"/>
              </a:buClr>
              <a:buFontTx/>
              <a:buChar char="-"/>
            </a:pPr>
            <a:r>
              <a:rPr lang="el-GR" dirty="0">
                <a:solidFill>
                  <a:srgbClr val="013657"/>
                </a:solidFill>
              </a:rPr>
              <a:t>Χρονοβόρα και περίπλοκη διαδικασία</a:t>
            </a:r>
          </a:p>
          <a:p>
            <a:pPr algn="ctr">
              <a:buClr>
                <a:srgbClr val="FFC000"/>
              </a:buClr>
              <a:buFontTx/>
              <a:buChar char="-"/>
            </a:pPr>
            <a:r>
              <a:rPr lang="el-GR" dirty="0">
                <a:solidFill>
                  <a:srgbClr val="013657"/>
                </a:solidFill>
              </a:rPr>
              <a:t>Απαιτούμενο προσωπικό υποστήριξης</a:t>
            </a:r>
          </a:p>
          <a:p>
            <a:pPr algn="ctr">
              <a:buClr>
                <a:srgbClr val="FFC000"/>
              </a:buClr>
              <a:buFontTx/>
              <a:buChar char="-"/>
            </a:pPr>
            <a:r>
              <a:rPr lang="el-GR" dirty="0">
                <a:solidFill>
                  <a:srgbClr val="013657"/>
                </a:solidFill>
              </a:rPr>
              <a:t>Θέματα αξιοπιστίας &amp; εμπιστοσύνης</a:t>
            </a:r>
          </a:p>
          <a:p>
            <a:pPr algn="ctr">
              <a:buClr>
                <a:srgbClr val="FFC000"/>
              </a:buClr>
              <a:buFontTx/>
              <a:buChar char="-"/>
            </a:pPr>
            <a:r>
              <a:rPr lang="el-GR" dirty="0">
                <a:solidFill>
                  <a:srgbClr val="013657"/>
                </a:solidFill>
              </a:rPr>
              <a:t>Θέματα ασφαλείας</a:t>
            </a:r>
          </a:p>
          <a:p>
            <a:pPr algn="ctr">
              <a:buClr>
                <a:srgbClr val="FFC000"/>
              </a:buClr>
              <a:buFontTx/>
              <a:buChar char="-"/>
            </a:pPr>
            <a:r>
              <a:rPr lang="el-GR" dirty="0">
                <a:solidFill>
                  <a:srgbClr val="013657"/>
                </a:solidFill>
              </a:rPr>
              <a:t>Έλλειψη ενιαίας ιδρυματικής διαδικασίας</a:t>
            </a:r>
          </a:p>
          <a:p>
            <a:pPr algn="ctr">
              <a:buClr>
                <a:srgbClr val="FFC000"/>
              </a:buClr>
              <a:buFontTx/>
              <a:buChar char="-"/>
            </a:pPr>
            <a:r>
              <a:rPr lang="el-GR" dirty="0">
                <a:solidFill>
                  <a:srgbClr val="013657"/>
                </a:solidFill>
              </a:rPr>
              <a:t>Περιορισμένες δυνατότητες ανάλυσης αποτελεσμάτων</a:t>
            </a:r>
          </a:p>
        </p:txBody>
      </p:sp>
    </p:spTree>
    <p:extLst>
      <p:ext uri="{BB962C8B-B14F-4D97-AF65-F5344CB8AC3E}">
        <p14:creationId xmlns:p14="http://schemas.microsoft.com/office/powerpoint/2010/main" val="10958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fade">
                                      <p:cBhvr>
                                        <p:cTn id="15" dur="500"/>
                                        <p:tgtEl>
                                          <p:spTgt spid="1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fade">
                                      <p:cBhvr>
                                        <p:cTn id="19" dur="500"/>
                                        <p:tgtEl>
                                          <p:spTgt spid="1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fade">
                                      <p:cBhvr>
                                        <p:cTn id="23" dur="500"/>
                                        <p:tgtEl>
                                          <p:spTgt spid="1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Effect transition="in" filter="fade">
                                      <p:cBhvr>
                                        <p:cTn id="27" dur="500"/>
                                        <p:tgtEl>
                                          <p:spTgt spid="1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animEffect transition="in" filter="fade">
                                      <p:cBhvr>
                                        <p:cTn id="31" dur="500"/>
                                        <p:tgtEl>
                                          <p:spTgt spid="19">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animEffect transition="in" filter="fade">
                                      <p:cBhvr>
                                        <p:cTn id="35"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a:bodyPr>
          <a:lstStyle/>
          <a:p>
            <a:r>
              <a:rPr lang="el-GR" dirty="0"/>
              <a:t>Εναλλακτικές</a:t>
            </a:r>
            <a:r>
              <a:rPr lang="el-GR" b="0" dirty="0"/>
              <a:t> που Εξετάστηκαν</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l-GR" dirty="0"/>
              <a:t>ΑΛΛΕΣ ΛΥΣΕΙΣ</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20698" y="2104888"/>
            <a:ext cx="5575302" cy="781188"/>
          </a:xfrm>
        </p:spPr>
        <p:txBody>
          <a:bodyPr>
            <a:noAutofit/>
          </a:bodyPr>
          <a:lstStyle/>
          <a:p>
            <a:r>
              <a:rPr lang="el-GR" sz="2600" dirty="0"/>
              <a:t>Πιθανές Εναλλακτικές</a:t>
            </a:r>
            <a:endParaRPr lang="en-IN" sz="2600"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7" y="2886076"/>
            <a:ext cx="10626273" cy="3232149"/>
          </a:xfrm>
        </p:spPr>
        <p:txBody>
          <a:bodyPr>
            <a:normAutofit/>
          </a:bodyPr>
          <a:lstStyle/>
          <a:p>
            <a:pPr>
              <a:buClr>
                <a:schemeClr val="accent2"/>
              </a:buClr>
            </a:pPr>
            <a:r>
              <a:rPr lang="el-GR" sz="2800" dirty="0"/>
              <a:t>Διανομή εντύπων ερωτηματολογίων στο αμφιθέατρο και επεξεργασία τους με υποστήριξη </a:t>
            </a:r>
            <a:r>
              <a:rPr lang="en-US" sz="2800" dirty="0"/>
              <a:t>scanner</a:t>
            </a:r>
            <a:r>
              <a:rPr lang="el-GR" sz="2800" dirty="0"/>
              <a:t>.</a:t>
            </a:r>
          </a:p>
          <a:p>
            <a:pPr>
              <a:buClr>
                <a:schemeClr val="accent2"/>
              </a:buClr>
            </a:pPr>
            <a:r>
              <a:rPr lang="el-GR" sz="2800" dirty="0"/>
              <a:t>Προσέλευση φοιτητών σε κατάλληλα εξοπλισμένα αμφιθέατρα και συμμετοχή με </a:t>
            </a:r>
            <a:r>
              <a:rPr lang="en-US" sz="2800" dirty="0"/>
              <a:t>clickers</a:t>
            </a:r>
            <a:r>
              <a:rPr lang="el-GR" sz="2800" dirty="0"/>
              <a:t> (</a:t>
            </a:r>
            <a:r>
              <a:rPr lang="en-US" sz="2800" dirty="0"/>
              <a:t>CRS)</a:t>
            </a:r>
            <a:r>
              <a:rPr lang="el-GR" sz="2800" dirty="0"/>
              <a:t>.</a:t>
            </a:r>
          </a:p>
          <a:p>
            <a:pPr>
              <a:buClr>
                <a:schemeClr val="accent2"/>
              </a:buClr>
            </a:pPr>
            <a:r>
              <a:rPr lang="el-GR" sz="2800" dirty="0"/>
              <a:t>Ολοκλήρωση ηλεκτρονικών ερωτηματολογίων</a:t>
            </a:r>
            <a:r>
              <a:rPr lang="en-US" sz="2800" dirty="0"/>
              <a:t> (</a:t>
            </a:r>
            <a:r>
              <a:rPr lang="en-US" sz="2800" dirty="0" err="1"/>
              <a:t>eSurveys</a:t>
            </a:r>
            <a:r>
              <a:rPr lang="en-US" sz="2800" dirty="0"/>
              <a:t>)</a:t>
            </a:r>
            <a:r>
              <a:rPr lang="el-GR" sz="2800" dirty="0"/>
              <a:t> με Φοιτητολόγιο.</a:t>
            </a:r>
            <a:endParaRPr lang="en-US" sz="2800"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6</a:t>
            </a:fld>
            <a:endParaRPr lang="en-IN" dirty="0"/>
          </a:p>
        </p:txBody>
      </p:sp>
      <p:sp>
        <p:nvSpPr>
          <p:cNvPr id="8" name="Footer Placeholder 3">
            <a:extLst>
              <a:ext uri="{FF2B5EF4-FFF2-40B4-BE49-F238E27FC236}">
                <a16:creationId xmlns:a16="http://schemas.microsoft.com/office/drawing/2014/main" id="{608E68D4-D594-8848-A737-387D5553020F}"/>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38004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a:bodyPr>
          <a:lstStyle/>
          <a:p>
            <a:r>
              <a:rPr lang="el-GR" dirty="0"/>
              <a:t>Οι Δυνατότητες </a:t>
            </a:r>
            <a:r>
              <a:rPr lang="el-GR" b="0" dirty="0"/>
              <a:t>Περιληπτικά</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l-GR" dirty="0"/>
              <a:t>ΒΑΣΙΚΑ ΧΑΡΑΚΤΗΡΙΣΤΙΚΑ</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20698" y="2104888"/>
            <a:ext cx="5575302" cy="781188"/>
          </a:xfrm>
        </p:spPr>
        <p:txBody>
          <a:bodyPr>
            <a:noAutofit/>
          </a:bodyPr>
          <a:lstStyle/>
          <a:p>
            <a:r>
              <a:rPr lang="el-GR" sz="2600" dirty="0"/>
              <a:t>Λειτουργικότητα</a:t>
            </a:r>
            <a:endParaRPr lang="en-IN" sz="2600"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20697" y="2886076"/>
            <a:ext cx="10626273" cy="3232149"/>
          </a:xfrm>
        </p:spPr>
        <p:txBody>
          <a:bodyPr>
            <a:normAutofit fontScale="62500" lnSpcReduction="20000"/>
          </a:bodyPr>
          <a:lstStyle/>
          <a:p>
            <a:pPr>
              <a:buClr>
                <a:schemeClr val="accent2"/>
              </a:buClr>
            </a:pPr>
            <a:r>
              <a:rPr lang="el-GR" sz="2800" dirty="0"/>
              <a:t>Τα ηλεκτρονικά ερωτηματολόγια παρέχονται αυτόματα επιλέγοντας ένα από τα διαθέσιμα πρότυπα.</a:t>
            </a:r>
          </a:p>
          <a:p>
            <a:pPr>
              <a:buClr>
                <a:schemeClr val="accent2"/>
              </a:buClr>
            </a:pPr>
            <a:endParaRPr lang="el-GR" sz="2800" dirty="0"/>
          </a:p>
          <a:p>
            <a:pPr>
              <a:buClr>
                <a:schemeClr val="accent2"/>
              </a:buClr>
            </a:pPr>
            <a:r>
              <a:rPr lang="el-GR" sz="2800" dirty="0"/>
              <a:t>Για κάθε ερωτηματολόγιο παρουσιάζονται στατιστικά συμμετοχής καθώς και τελικά στατιστικά αξιολόγησης.</a:t>
            </a:r>
          </a:p>
          <a:p>
            <a:pPr>
              <a:buClr>
                <a:schemeClr val="accent2"/>
              </a:buClr>
            </a:pPr>
            <a:endParaRPr lang="el-GR" sz="2800" dirty="0"/>
          </a:p>
          <a:p>
            <a:pPr>
              <a:buClr>
                <a:schemeClr val="accent2"/>
              </a:buClr>
            </a:pPr>
            <a:r>
              <a:rPr lang="el-GR" sz="2800" dirty="0"/>
              <a:t>Οι διαδικασίες δημιουργίας, ενεργοποίησης και παραμετροποίησης του ερωτηματολογίου μπορούν να πραγματοποιηθούν είτε από ένα μέλος της ΟΜ.Ε.Α. είτε από τον διδάσκοντα του μαθήματος, ανάλογα με την πολιτική διαχείρισης που έχει οριστεί από το Τμήμα.</a:t>
            </a:r>
          </a:p>
          <a:p>
            <a:pPr>
              <a:buClr>
                <a:schemeClr val="accent2"/>
              </a:buClr>
            </a:pPr>
            <a:endParaRPr lang="el-GR" sz="2800" dirty="0"/>
          </a:p>
          <a:p>
            <a:pPr>
              <a:buClr>
                <a:schemeClr val="accent2"/>
              </a:buClr>
            </a:pPr>
            <a:r>
              <a:rPr lang="el-GR" sz="2800" dirty="0"/>
              <a:t>Τα εμφανιζόμενα μαθήματα προκύπτουν από την απευθείας σύνδεση με την υπηρεσία φοιτητολογίου (</a:t>
            </a:r>
            <a:r>
              <a:rPr lang="en-US" sz="2800" dirty="0"/>
              <a:t>my-studies).</a:t>
            </a:r>
            <a:endParaRPr lang="el-GR" sz="2800"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7</a:t>
            </a:fld>
            <a:endParaRPr lang="en-IN" dirty="0"/>
          </a:p>
        </p:txBody>
      </p:sp>
      <p:sp>
        <p:nvSpPr>
          <p:cNvPr id="8" name="Footer Placeholder 3">
            <a:extLst>
              <a:ext uri="{FF2B5EF4-FFF2-40B4-BE49-F238E27FC236}">
                <a16:creationId xmlns:a16="http://schemas.microsoft.com/office/drawing/2014/main" id="{608E68D4-D594-8848-A737-387D5553020F}"/>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Tree>
    <p:extLst>
      <p:ext uri="{BB962C8B-B14F-4D97-AF65-F5344CB8AC3E}">
        <p14:creationId xmlns:p14="http://schemas.microsoft.com/office/powerpoint/2010/main" val="395000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fade">
                                      <p:cBhvr>
                                        <p:cTn id="23"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fontScale="90000"/>
          </a:bodyPr>
          <a:lstStyle/>
          <a:p>
            <a:r>
              <a:rPr lang="el-GR" dirty="0"/>
              <a:t>Αρχιτεκτονική</a:t>
            </a:r>
            <a:r>
              <a:rPr lang="en-ZA" dirty="0"/>
              <a:t> </a:t>
            </a:r>
            <a:r>
              <a:rPr lang="el-GR" b="0" dirty="0"/>
              <a:t>Πληροφοριακού Συστήματος</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l-GR" dirty="0"/>
              <a:t>ΥΛΟΠΟΙΗΣΗ, </a:t>
            </a:r>
            <a:r>
              <a:rPr lang="en-US" dirty="0"/>
              <a:t>API</a:t>
            </a:r>
            <a:r>
              <a:rPr lang="el-GR" dirty="0"/>
              <a:t>, ΔΙΕΠΑΦΕΣ</a:t>
            </a:r>
            <a:endParaRPr lang="da-DK" dirty="0"/>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p:txBody>
          <a:bodyPr>
            <a:normAutofit fontScale="92500" lnSpcReduction="20000"/>
          </a:bodyPr>
          <a:lstStyle/>
          <a:p>
            <a:r>
              <a:rPr lang="el-GR" dirty="0"/>
              <a:t>Διασύνδεση με Πληροφοριακά Συστήματα (</a:t>
            </a:r>
            <a:r>
              <a:rPr lang="en-US" dirty="0"/>
              <a:t>Web Services)</a:t>
            </a:r>
            <a:endParaRPr lang="en-IN"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p:txBody>
          <a:bodyPr>
            <a:normAutofit/>
          </a:bodyPr>
          <a:lstStyle/>
          <a:p>
            <a:pPr>
              <a:buClr>
                <a:schemeClr val="accent2"/>
              </a:buClr>
            </a:pPr>
            <a:r>
              <a:rPr lang="el-GR" sz="2000" dirty="0"/>
              <a:t>Προγράμματα σπουδών τμημάτων (Φοιτητολόγιο)</a:t>
            </a:r>
          </a:p>
          <a:p>
            <a:pPr>
              <a:buClr>
                <a:schemeClr val="accent2"/>
              </a:buClr>
            </a:pPr>
            <a:r>
              <a:rPr lang="el-GR" sz="2000" dirty="0"/>
              <a:t>Αναθέσεις μαθημάτων </a:t>
            </a:r>
            <a:r>
              <a:rPr lang="en-US" sz="2000" dirty="0"/>
              <a:t>(</a:t>
            </a:r>
            <a:r>
              <a:rPr lang="el-GR" sz="2000" dirty="0"/>
              <a:t>Φοιτητολόγιο)</a:t>
            </a:r>
          </a:p>
          <a:p>
            <a:pPr>
              <a:buClr>
                <a:schemeClr val="accent2"/>
              </a:buClr>
            </a:pPr>
            <a:r>
              <a:rPr lang="el-GR" sz="2000" dirty="0"/>
              <a:t>Δηλώσεις μαθημάτων φοιτητών (Φοιτητολόγιο)</a:t>
            </a:r>
          </a:p>
          <a:p>
            <a:pPr>
              <a:buClr>
                <a:schemeClr val="accent2"/>
              </a:buClr>
            </a:pPr>
            <a:r>
              <a:rPr lang="el-GR" sz="2000" dirty="0"/>
              <a:t>Κατάθεση βαθμολογιών</a:t>
            </a:r>
            <a:r>
              <a:rPr lang="en-US" sz="2000" dirty="0"/>
              <a:t> (</a:t>
            </a:r>
            <a:r>
              <a:rPr lang="el-GR" sz="2000" dirty="0"/>
              <a:t>Φοιτητολόγιο)</a:t>
            </a:r>
          </a:p>
          <a:p>
            <a:pPr>
              <a:buClr>
                <a:schemeClr val="accent2"/>
              </a:buClr>
            </a:pPr>
            <a:r>
              <a:rPr lang="el-GR" sz="2000" dirty="0"/>
              <a:t>Πρότυπα ερωτηματολογίων (</a:t>
            </a:r>
            <a:r>
              <a:rPr lang="en-US" sz="2000" dirty="0" err="1"/>
              <a:t>eSurveys</a:t>
            </a:r>
            <a:r>
              <a:rPr lang="en-US" sz="2000" dirty="0"/>
              <a:t>)</a:t>
            </a:r>
            <a:endParaRPr lang="el-GR" sz="2000" dirty="0"/>
          </a:p>
          <a:p>
            <a:pPr>
              <a:buClr>
                <a:schemeClr val="accent2"/>
              </a:buClr>
            </a:pPr>
            <a:r>
              <a:rPr lang="el-GR" sz="2000" dirty="0"/>
              <a:t>Μέθοδοι συμμετοχής (</a:t>
            </a:r>
            <a:r>
              <a:rPr lang="en-US" sz="2000" dirty="0" err="1"/>
              <a:t>eSurveys</a:t>
            </a:r>
            <a:r>
              <a:rPr lang="en-US" sz="2000" dirty="0"/>
              <a:t>)</a:t>
            </a:r>
            <a:endParaRPr lang="el-GR" sz="2000" dirty="0"/>
          </a:p>
          <a:p>
            <a:pPr>
              <a:buClr>
                <a:schemeClr val="accent2"/>
              </a:buClr>
            </a:pPr>
            <a:r>
              <a:rPr lang="el-GR" sz="2000" dirty="0"/>
              <a:t>Πιστοποίηση Χρηστών (</a:t>
            </a:r>
            <a:r>
              <a:rPr lang="en-US" sz="2000" dirty="0"/>
              <a:t>SSO, LDAP)</a:t>
            </a:r>
            <a:endParaRPr lang="el-GR" sz="2000"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8</a:t>
            </a:fld>
            <a:endParaRPr lang="en-IN" dirty="0"/>
          </a:p>
        </p:txBody>
      </p:sp>
      <p:sp>
        <p:nvSpPr>
          <p:cNvPr id="28" name="Footer Placeholder 3">
            <a:extLst>
              <a:ext uri="{FF2B5EF4-FFF2-40B4-BE49-F238E27FC236}">
                <a16:creationId xmlns:a16="http://schemas.microsoft.com/office/drawing/2014/main" id="{409FB7AA-E998-6E4E-9CEA-294739C664D5}"/>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pic>
        <p:nvPicPr>
          <p:cNvPr id="29" name="Picture 2">
            <a:extLst>
              <a:ext uri="{FF2B5EF4-FFF2-40B4-BE49-F238E27FC236}">
                <a16:creationId xmlns:a16="http://schemas.microsoft.com/office/drawing/2014/main" id="{2FBC5FBE-B7EA-3B49-BE03-EFA01405EA7C}"/>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19849" y="1816181"/>
            <a:ext cx="7724775" cy="4476750"/>
          </a:xfrm>
          <a:prstGeom prst="rect">
            <a:avLst/>
          </a:prstGeom>
          <a:noFill/>
          <a:ln w="9525">
            <a:noFill/>
            <a:miter lim="800000"/>
            <a:headEnd/>
            <a:tailEnd/>
          </a:ln>
          <a:effectLst/>
        </p:spPr>
      </p:pic>
      <p:cxnSp>
        <p:nvCxnSpPr>
          <p:cNvPr id="31" name="Straight Arrow Connector 30">
            <a:extLst>
              <a:ext uri="{FF2B5EF4-FFF2-40B4-BE49-F238E27FC236}">
                <a16:creationId xmlns:a16="http://schemas.microsoft.com/office/drawing/2014/main" id="{B0B8EB51-BDFA-BF41-824C-A1FBBDF40C7B}"/>
              </a:ext>
            </a:extLst>
          </p:cNvPr>
          <p:cNvCxnSpPr>
            <a:cxnSpLocks/>
          </p:cNvCxnSpPr>
          <p:nvPr/>
        </p:nvCxnSpPr>
        <p:spPr>
          <a:xfrm flipH="1">
            <a:off x="8973178" y="4637329"/>
            <a:ext cx="589762" cy="455904"/>
          </a:xfrm>
          <a:prstGeom prst="straightConnector1">
            <a:avLst/>
          </a:prstGeom>
          <a:ln w="571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97D88B5-EF20-4743-AAE7-F5716B8A0DE6}"/>
              </a:ext>
            </a:extLst>
          </p:cNvPr>
          <p:cNvGrpSpPr/>
          <p:nvPr/>
        </p:nvGrpSpPr>
        <p:grpSpPr>
          <a:xfrm>
            <a:off x="9490883" y="2431866"/>
            <a:ext cx="2628126" cy="2255965"/>
            <a:chOff x="9490883" y="2431866"/>
            <a:chExt cx="2628126" cy="2255965"/>
          </a:xfrm>
        </p:grpSpPr>
        <p:sp>
          <p:nvSpPr>
            <p:cNvPr id="30" name="Rounded Rectangle 29">
              <a:extLst>
                <a:ext uri="{FF2B5EF4-FFF2-40B4-BE49-F238E27FC236}">
                  <a16:creationId xmlns:a16="http://schemas.microsoft.com/office/drawing/2014/main" id="{239A7BCC-F3AF-D24F-981C-02EE2972A2EA}"/>
                </a:ext>
              </a:extLst>
            </p:cNvPr>
            <p:cNvSpPr/>
            <p:nvPr/>
          </p:nvSpPr>
          <p:spPr>
            <a:xfrm>
              <a:off x="9758868" y="3560431"/>
              <a:ext cx="2088232" cy="8701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bg1"/>
                  </a:solidFill>
                </a:rPr>
                <a:t>Διαχειριστικό</a:t>
              </a:r>
              <a:endParaRPr lang="en-US" sz="1600" dirty="0">
                <a:solidFill>
                  <a:schemeClr val="bg1"/>
                </a:solidFill>
              </a:endParaRPr>
            </a:p>
            <a:p>
              <a:pPr algn="ctr"/>
              <a:r>
                <a:rPr lang="en-US" sz="1600" dirty="0">
                  <a:solidFill>
                    <a:schemeClr val="bg1"/>
                  </a:solidFill>
                </a:rPr>
                <a:t>Back-end</a:t>
              </a:r>
              <a:r>
                <a:rPr lang="el-GR" sz="1600" dirty="0">
                  <a:solidFill>
                    <a:schemeClr val="bg1"/>
                  </a:solidFill>
                </a:rPr>
                <a:t> </a:t>
              </a:r>
              <a:endParaRPr lang="en-US" sz="1600" dirty="0">
                <a:solidFill>
                  <a:schemeClr val="bg1"/>
                </a:solidFill>
              </a:endParaRPr>
            </a:p>
          </p:txBody>
        </p:sp>
        <p:sp>
          <p:nvSpPr>
            <p:cNvPr id="32" name="Rectangle 31">
              <a:extLst>
                <a:ext uri="{FF2B5EF4-FFF2-40B4-BE49-F238E27FC236}">
                  <a16:creationId xmlns:a16="http://schemas.microsoft.com/office/drawing/2014/main" id="{72A66F68-C7CC-7249-A8AC-BB79F2FD5102}"/>
                </a:ext>
              </a:extLst>
            </p:cNvPr>
            <p:cNvSpPr/>
            <p:nvPr/>
          </p:nvSpPr>
          <p:spPr>
            <a:xfrm>
              <a:off x="9542844" y="3419429"/>
              <a:ext cx="2576165" cy="12179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DB39CA9-7AEF-8149-B9F5-E1108D71AF3A}"/>
                </a:ext>
              </a:extLst>
            </p:cNvPr>
            <p:cNvSpPr txBox="1"/>
            <p:nvPr/>
          </p:nvSpPr>
          <p:spPr>
            <a:xfrm>
              <a:off x="9490883" y="4349277"/>
              <a:ext cx="524503" cy="338554"/>
            </a:xfrm>
            <a:prstGeom prst="rect">
              <a:avLst/>
            </a:prstGeom>
            <a:noFill/>
          </p:spPr>
          <p:txBody>
            <a:bodyPr wrap="none" rtlCol="0">
              <a:spAutoFit/>
            </a:bodyPr>
            <a:lstStyle/>
            <a:p>
              <a:r>
                <a:rPr lang="el-GR" sz="1600" b="1" dirty="0">
                  <a:solidFill>
                    <a:srgbClr val="FF0000"/>
                  </a:solidFill>
                </a:rPr>
                <a:t>Νέο</a:t>
              </a:r>
              <a:endParaRPr lang="en-US" sz="1600" b="1" dirty="0">
                <a:solidFill>
                  <a:srgbClr val="FF0000"/>
                </a:solidFill>
              </a:endParaRPr>
            </a:p>
          </p:txBody>
        </p:sp>
        <p:sp>
          <p:nvSpPr>
            <p:cNvPr id="34" name="TextBox 33">
              <a:extLst>
                <a:ext uri="{FF2B5EF4-FFF2-40B4-BE49-F238E27FC236}">
                  <a16:creationId xmlns:a16="http://schemas.microsoft.com/office/drawing/2014/main" id="{CFAFF229-7553-F445-AB87-DFDF077CAF16}"/>
                </a:ext>
              </a:extLst>
            </p:cNvPr>
            <p:cNvSpPr txBox="1"/>
            <p:nvPr/>
          </p:nvSpPr>
          <p:spPr>
            <a:xfrm>
              <a:off x="9542844" y="2431866"/>
              <a:ext cx="2416046" cy="938719"/>
            </a:xfrm>
            <a:prstGeom prst="rect">
              <a:avLst/>
            </a:prstGeom>
            <a:noFill/>
          </p:spPr>
          <p:txBody>
            <a:bodyPr wrap="none" rtlCol="0">
              <a:spAutoFit/>
            </a:bodyPr>
            <a:lstStyle/>
            <a:p>
              <a:pPr marL="285750" indent="-285750">
                <a:buFont typeface="Arial" panose="020B0604020202020204" pitchFamily="34" charset="0"/>
                <a:buChar char="•"/>
              </a:pPr>
              <a:r>
                <a:rPr lang="el-GR" sz="1100" dirty="0">
                  <a:solidFill>
                    <a:srgbClr val="FF0000"/>
                  </a:solidFill>
                </a:rPr>
                <a:t>Διαχείριση Ομάδων ΟΜΕΑ</a:t>
              </a:r>
            </a:p>
            <a:p>
              <a:pPr marL="285750" indent="-285750">
                <a:buFont typeface="Arial" panose="020B0604020202020204" pitchFamily="34" charset="0"/>
                <a:buChar char="•"/>
              </a:pPr>
              <a:r>
                <a:rPr lang="el-GR" sz="1100" dirty="0">
                  <a:solidFill>
                    <a:srgbClr val="FF0000"/>
                  </a:solidFill>
                </a:rPr>
                <a:t>Διαχείριση </a:t>
              </a:r>
              <a:r>
                <a:rPr lang="el-GR" sz="1100" dirty="0" err="1">
                  <a:solidFill>
                    <a:srgbClr val="FF0000"/>
                  </a:solidFill>
                </a:rPr>
                <a:t>Ημ</a:t>
              </a:r>
              <a:r>
                <a:rPr lang="el-GR" sz="1100" dirty="0">
                  <a:solidFill>
                    <a:srgbClr val="FF0000"/>
                  </a:solidFill>
                </a:rPr>
                <a:t>. Ερωτηματολογίων</a:t>
              </a:r>
            </a:p>
            <a:p>
              <a:pPr marL="285750" indent="-285750">
                <a:buFont typeface="Arial" panose="020B0604020202020204" pitchFamily="34" charset="0"/>
                <a:buChar char="•"/>
              </a:pPr>
              <a:r>
                <a:rPr lang="el-GR" sz="1100" dirty="0">
                  <a:solidFill>
                    <a:srgbClr val="FF0000"/>
                  </a:solidFill>
                </a:rPr>
                <a:t>Διαχείριση </a:t>
              </a:r>
              <a:r>
                <a:rPr lang="en-US" sz="1100" dirty="0">
                  <a:solidFill>
                    <a:srgbClr val="FF0000"/>
                  </a:solidFill>
                </a:rPr>
                <a:t>Import </a:t>
              </a:r>
              <a:r>
                <a:rPr lang="el-GR" sz="1100" dirty="0">
                  <a:solidFill>
                    <a:srgbClr val="FF0000"/>
                  </a:solidFill>
                </a:rPr>
                <a:t>Προτύπων</a:t>
              </a:r>
            </a:p>
            <a:p>
              <a:pPr marL="285750" indent="-285750">
                <a:buFont typeface="Arial" panose="020B0604020202020204" pitchFamily="34" charset="0"/>
                <a:buChar char="•"/>
              </a:pPr>
              <a:r>
                <a:rPr lang="el-GR" sz="1100" dirty="0">
                  <a:solidFill>
                    <a:srgbClr val="FF0000"/>
                  </a:solidFill>
                </a:rPr>
                <a:t>Διαχείριση Μαζικού </a:t>
              </a:r>
              <a:r>
                <a:rPr lang="en-US" sz="1100" dirty="0">
                  <a:solidFill>
                    <a:srgbClr val="FF0000"/>
                  </a:solidFill>
                </a:rPr>
                <a:t>Export</a:t>
              </a:r>
              <a:endParaRPr lang="el-GR" sz="1100" dirty="0">
                <a:solidFill>
                  <a:srgbClr val="FF0000"/>
                </a:solidFill>
              </a:endParaRPr>
            </a:p>
            <a:p>
              <a:pPr marL="285750" indent="-285750">
                <a:buFont typeface="Arial" panose="020B0604020202020204" pitchFamily="34" charset="0"/>
                <a:buChar char="•"/>
              </a:pPr>
              <a:r>
                <a:rPr lang="el-GR" sz="1100" dirty="0">
                  <a:solidFill>
                    <a:srgbClr val="FF0000"/>
                  </a:solidFill>
                </a:rPr>
                <a:t>Διαχείριση Τμημάτων</a:t>
              </a:r>
              <a:endParaRPr lang="en-US" sz="1100" dirty="0">
                <a:solidFill>
                  <a:srgbClr val="FF0000"/>
                </a:solidFill>
              </a:endParaRPr>
            </a:p>
          </p:txBody>
        </p:sp>
      </p:grpSp>
    </p:spTree>
    <p:extLst>
      <p:ext uri="{BB962C8B-B14F-4D97-AF65-F5344CB8AC3E}">
        <p14:creationId xmlns:p14="http://schemas.microsoft.com/office/powerpoint/2010/main" val="677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500"/>
                                        <p:tgtEl>
                                          <p:spTgt spid="16">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500"/>
                                        <p:tgtEl>
                                          <p:spTgt spid="16">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500"/>
                                        <p:tgtEl>
                                          <p:spTgt spid="16">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500"/>
                                        <p:tgtEl>
                                          <p:spTgt spid="16">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xEl>
                                              <p:pRg st="6" end="6"/>
                                            </p:txEl>
                                          </p:spTgt>
                                        </p:tgtEl>
                                        <p:attrNameLst>
                                          <p:attrName>style.visibility</p:attrName>
                                        </p:attrNameLst>
                                      </p:cBhvr>
                                      <p:to>
                                        <p:strVal val="visible"/>
                                      </p:to>
                                    </p:set>
                                    <p:animEffect transition="in" filter="fade">
                                      <p:cBhvr>
                                        <p:cTn id="39" dur="500"/>
                                        <p:tgtEl>
                                          <p:spTgt spid="1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dissolve">
                                      <p:cBhvr>
                                        <p:cTn id="44" dur="500"/>
                                        <p:tgtEl>
                                          <p:spTgt spid="31"/>
                                        </p:tgtEl>
                                      </p:cBhvr>
                                    </p:animEffect>
                                  </p:childTnLst>
                                </p:cTn>
                              </p:par>
                            </p:childTnLst>
                          </p:cTn>
                        </p:par>
                        <p:par>
                          <p:cTn id="45" fill="hold">
                            <p:stCondLst>
                              <p:cond delay="500"/>
                            </p:stCondLst>
                            <p:childTnLst>
                              <p:par>
                                <p:cTn id="46" presetID="9"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normAutofit/>
          </a:bodyPr>
          <a:lstStyle/>
          <a:p>
            <a:r>
              <a:rPr lang="en-US" dirty="0"/>
              <a:t>XML-RPC</a:t>
            </a:r>
            <a:r>
              <a:rPr lang="en-US" b="0" dirty="0"/>
              <a:t>/JSON-RPC</a:t>
            </a:r>
            <a:endParaRPr lang="en-IN" b="0"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en-US" dirty="0"/>
              <a:t>REMOTECONTROL 2 API</a:t>
            </a:r>
            <a:endParaRPr lang="da-DK" dirty="0"/>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9</a:t>
            </a:fld>
            <a:endParaRPr lang="en-IN" dirty="0"/>
          </a:p>
        </p:txBody>
      </p:sp>
      <p:sp>
        <p:nvSpPr>
          <p:cNvPr id="8" name="Footer Placeholder 3">
            <a:extLst>
              <a:ext uri="{FF2B5EF4-FFF2-40B4-BE49-F238E27FC236}">
                <a16:creationId xmlns:a16="http://schemas.microsoft.com/office/drawing/2014/main" id="{38CFB34A-0680-3441-AFE1-EEEE3FAFED55}"/>
              </a:ext>
            </a:extLst>
          </p:cNvPr>
          <p:cNvSpPr>
            <a:spLocks noGrp="1"/>
          </p:cNvSpPr>
          <p:nvPr>
            <p:ph type="ftr" sz="quarter" idx="19"/>
          </p:nvPr>
        </p:nvSpPr>
        <p:spPr>
          <a:xfrm>
            <a:off x="338529" y="6356350"/>
            <a:ext cx="7009327" cy="365125"/>
          </a:xfrm>
        </p:spPr>
        <p:txBody>
          <a:bodyPr/>
          <a:lstStyle>
            <a:lvl1pPr>
              <a:defRPr/>
            </a:lvl1pPr>
          </a:lstStyle>
          <a:p>
            <a:r>
              <a:rPr lang="el-GR" dirty="0"/>
              <a:t>Σύστημα Αξιολόγησης Μαθημάτων, © 2019</a:t>
            </a:r>
            <a:r>
              <a:rPr lang="en-US" dirty="0"/>
              <a:t> </a:t>
            </a:r>
            <a:r>
              <a:rPr lang="el-GR" dirty="0"/>
              <a:t>ΕΘΝΙΚΟ &amp; ΚΑΠΟΔΙΣΤΡΙΑΚΟ ΠΑΝ. ΑΘΗΝΩΝ, </a:t>
            </a:r>
            <a:r>
              <a:rPr lang="en-US" dirty="0"/>
              <a:t>All Rights Reserved</a:t>
            </a:r>
            <a:endParaRPr lang="en-IN" dirty="0"/>
          </a:p>
        </p:txBody>
      </p:sp>
      <p:sp>
        <p:nvSpPr>
          <p:cNvPr id="11" name="Text Placeholder 14">
            <a:extLst>
              <a:ext uri="{FF2B5EF4-FFF2-40B4-BE49-F238E27FC236}">
                <a16:creationId xmlns:a16="http://schemas.microsoft.com/office/drawing/2014/main" id="{90F64D06-B966-024F-BD65-549F059122D9}"/>
              </a:ext>
            </a:extLst>
          </p:cNvPr>
          <p:cNvSpPr>
            <a:spLocks noGrp="1"/>
          </p:cNvSpPr>
          <p:nvPr>
            <p:ph type="body" idx="1"/>
          </p:nvPr>
        </p:nvSpPr>
        <p:spPr>
          <a:xfrm>
            <a:off x="520698" y="2104888"/>
            <a:ext cx="5475290" cy="781188"/>
          </a:xfrm>
        </p:spPr>
        <p:txBody>
          <a:bodyPr>
            <a:normAutofit/>
          </a:bodyPr>
          <a:lstStyle/>
          <a:p>
            <a:r>
              <a:rPr lang="el-GR" dirty="0"/>
              <a:t>Χαρακτηριστικά Ερωτηματολογίων</a:t>
            </a:r>
            <a:endParaRPr lang="en-IN" dirty="0"/>
          </a:p>
        </p:txBody>
      </p:sp>
      <p:sp>
        <p:nvSpPr>
          <p:cNvPr id="12" name="Content Placeholder 15">
            <a:extLst>
              <a:ext uri="{FF2B5EF4-FFF2-40B4-BE49-F238E27FC236}">
                <a16:creationId xmlns:a16="http://schemas.microsoft.com/office/drawing/2014/main" id="{2B53EF83-23B5-FC42-9B96-2529763CAC9E}"/>
              </a:ext>
            </a:extLst>
          </p:cNvPr>
          <p:cNvSpPr>
            <a:spLocks noGrp="1"/>
          </p:cNvSpPr>
          <p:nvPr>
            <p:ph sz="half" idx="13"/>
          </p:nvPr>
        </p:nvSpPr>
        <p:spPr>
          <a:xfrm>
            <a:off x="520698" y="2886076"/>
            <a:ext cx="5475290" cy="3232149"/>
          </a:xfrm>
        </p:spPr>
        <p:txBody>
          <a:bodyPr>
            <a:normAutofit fontScale="92500"/>
          </a:bodyPr>
          <a:lstStyle/>
          <a:p>
            <a:pPr>
              <a:buClr>
                <a:schemeClr val="accent2"/>
              </a:buClr>
            </a:pPr>
            <a:r>
              <a:rPr lang="el-GR" dirty="0"/>
              <a:t>Δημιουργία ή εισαγωγή ερωτηματολογίου</a:t>
            </a:r>
          </a:p>
          <a:p>
            <a:pPr>
              <a:buClr>
                <a:schemeClr val="accent2"/>
              </a:buClr>
            </a:pPr>
            <a:r>
              <a:rPr lang="el-GR" dirty="0"/>
              <a:t>Διαχείριση παραμέτρων ερωτηματολογίων</a:t>
            </a:r>
          </a:p>
          <a:p>
            <a:pPr>
              <a:buClr>
                <a:schemeClr val="accent2"/>
              </a:buClr>
            </a:pPr>
            <a:r>
              <a:rPr lang="el-GR" dirty="0"/>
              <a:t>Διαχείριση πολύ-γλωσσικών παραμέτρων ερωτηματολογίων</a:t>
            </a:r>
          </a:p>
          <a:p>
            <a:pPr>
              <a:buClr>
                <a:schemeClr val="accent2"/>
              </a:buClr>
            </a:pPr>
            <a:r>
              <a:rPr lang="el-GR" dirty="0"/>
              <a:t>Προσθήκη ενοτήτων και ερωτήσεων σε υφιστάμενα ερωτηματολόγια</a:t>
            </a:r>
          </a:p>
          <a:p>
            <a:pPr>
              <a:buClr>
                <a:schemeClr val="accent2"/>
              </a:buClr>
            </a:pPr>
            <a:r>
              <a:rPr lang="el-GR" dirty="0"/>
              <a:t>Ενεργοποίηση ερωτηματολογίων</a:t>
            </a:r>
          </a:p>
        </p:txBody>
      </p:sp>
      <p:sp>
        <p:nvSpPr>
          <p:cNvPr id="13" name="Text Placeholder 16">
            <a:extLst>
              <a:ext uri="{FF2B5EF4-FFF2-40B4-BE49-F238E27FC236}">
                <a16:creationId xmlns:a16="http://schemas.microsoft.com/office/drawing/2014/main" id="{F5F6FD4A-2FC6-D944-9A23-AC0272E4187E}"/>
              </a:ext>
            </a:extLst>
          </p:cNvPr>
          <p:cNvSpPr>
            <a:spLocks noGrp="1"/>
          </p:cNvSpPr>
          <p:nvPr>
            <p:ph type="body" sz="quarter" idx="14"/>
          </p:nvPr>
        </p:nvSpPr>
        <p:spPr>
          <a:xfrm>
            <a:off x="6186713" y="2104888"/>
            <a:ext cx="5475600" cy="781188"/>
          </a:xfrm>
        </p:spPr>
        <p:txBody>
          <a:bodyPr>
            <a:normAutofit fontScale="92500" lnSpcReduction="20000"/>
          </a:bodyPr>
          <a:lstStyle/>
          <a:p>
            <a:r>
              <a:rPr lang="el-GR" dirty="0"/>
              <a:t>Χαρακτηριστικά Απαντήσεων</a:t>
            </a:r>
            <a:r>
              <a:rPr lang="en-US" dirty="0"/>
              <a:t> &amp; </a:t>
            </a:r>
            <a:r>
              <a:rPr lang="el-GR" dirty="0"/>
              <a:t>Συμμετεχόντων</a:t>
            </a:r>
            <a:endParaRPr lang="en-IN" dirty="0"/>
          </a:p>
        </p:txBody>
      </p:sp>
      <p:sp>
        <p:nvSpPr>
          <p:cNvPr id="16" name="Content Placeholder 17">
            <a:extLst>
              <a:ext uri="{FF2B5EF4-FFF2-40B4-BE49-F238E27FC236}">
                <a16:creationId xmlns:a16="http://schemas.microsoft.com/office/drawing/2014/main" id="{AA8F34A6-10B5-0D4B-9612-E28D20DBAD80}"/>
              </a:ext>
            </a:extLst>
          </p:cNvPr>
          <p:cNvSpPr>
            <a:spLocks noGrp="1"/>
          </p:cNvSpPr>
          <p:nvPr>
            <p:ph sz="quarter" idx="15"/>
          </p:nvPr>
        </p:nvSpPr>
        <p:spPr>
          <a:xfrm>
            <a:off x="6186713" y="2886076"/>
            <a:ext cx="5475600" cy="3232149"/>
          </a:xfrm>
        </p:spPr>
        <p:txBody>
          <a:bodyPr>
            <a:normAutofit fontScale="85000" lnSpcReduction="20000"/>
          </a:bodyPr>
          <a:lstStyle/>
          <a:p>
            <a:pPr>
              <a:buClr>
                <a:schemeClr val="accent2"/>
              </a:buClr>
            </a:pPr>
            <a:r>
              <a:rPr lang="el-GR" dirty="0"/>
              <a:t>Περίληψη υποβολών ερωτηματολογίου</a:t>
            </a:r>
          </a:p>
          <a:p>
            <a:pPr>
              <a:buClr>
                <a:schemeClr val="accent2"/>
              </a:buClr>
            </a:pPr>
            <a:r>
              <a:rPr lang="el-GR" dirty="0"/>
              <a:t>Εξαγωγή μέρους ή όλων των στατιστικών ενός ερωτηματολογίου</a:t>
            </a:r>
          </a:p>
          <a:p>
            <a:pPr>
              <a:buClr>
                <a:schemeClr val="accent2"/>
              </a:buClr>
            </a:pPr>
            <a:r>
              <a:rPr lang="el-GR" dirty="0"/>
              <a:t>Εξαγωγή απαντήσεων</a:t>
            </a:r>
          </a:p>
          <a:p>
            <a:pPr>
              <a:buClr>
                <a:schemeClr val="accent2"/>
              </a:buClr>
            </a:pPr>
            <a:r>
              <a:rPr lang="el-GR" dirty="0"/>
              <a:t>Εισαγωγή απαντήσεων</a:t>
            </a:r>
          </a:p>
          <a:p>
            <a:pPr>
              <a:buClr>
                <a:schemeClr val="accent2"/>
              </a:buClr>
            </a:pPr>
            <a:r>
              <a:rPr lang="el-GR" dirty="0"/>
              <a:t>Εξαγωγή </a:t>
            </a:r>
            <a:r>
              <a:rPr lang="el-GR" dirty="0" err="1"/>
              <a:t>χρονοσειράς</a:t>
            </a:r>
            <a:r>
              <a:rPr lang="el-GR" dirty="0"/>
              <a:t> υποβολών ερωτηματολογίου</a:t>
            </a:r>
            <a:endParaRPr lang="en-US" dirty="0"/>
          </a:p>
          <a:p>
            <a:pPr>
              <a:buClr>
                <a:schemeClr val="accent2"/>
              </a:buClr>
            </a:pPr>
            <a:r>
              <a:rPr lang="el-GR" dirty="0"/>
              <a:t>Προσθήκη συμμετέχοντα</a:t>
            </a:r>
          </a:p>
          <a:p>
            <a:pPr>
              <a:buClr>
                <a:schemeClr val="accent2"/>
              </a:buClr>
            </a:pPr>
            <a:r>
              <a:rPr lang="el-GR" dirty="0"/>
              <a:t>Λίστα συμμετεχόντων</a:t>
            </a:r>
          </a:p>
          <a:p>
            <a:pPr>
              <a:buClr>
                <a:schemeClr val="accent2"/>
              </a:buClr>
            </a:pPr>
            <a:r>
              <a:rPr lang="el-GR" dirty="0"/>
              <a:t>Πρόσκληση και υπενθύμιση συμμετεχόντων</a:t>
            </a:r>
          </a:p>
        </p:txBody>
      </p:sp>
    </p:spTree>
    <p:extLst>
      <p:ext uri="{BB962C8B-B14F-4D97-AF65-F5344CB8AC3E}">
        <p14:creationId xmlns:p14="http://schemas.microsoft.com/office/powerpoint/2010/main" val="145243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500"/>
                                        <p:tgtEl>
                                          <p:spTgt spid="1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fade">
                                      <p:cBhvr>
                                        <p:cTn id="36" dur="500"/>
                                        <p:tgtEl>
                                          <p:spTgt spid="16">
                                            <p:txEl>
                                              <p:pRg st="0" end="0"/>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fade">
                                      <p:cBhvr>
                                        <p:cTn id="40" dur="500"/>
                                        <p:tgtEl>
                                          <p:spTgt spid="16">
                                            <p:txEl>
                                              <p:pRg st="1" end="1"/>
                                            </p:txEl>
                                          </p:spTgt>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6">
                                            <p:txEl>
                                              <p:pRg st="2" end="2"/>
                                            </p:txEl>
                                          </p:spTgt>
                                        </p:tgtEl>
                                        <p:attrNameLst>
                                          <p:attrName>style.visibility</p:attrName>
                                        </p:attrNameLst>
                                      </p:cBhvr>
                                      <p:to>
                                        <p:strVal val="visible"/>
                                      </p:to>
                                    </p:set>
                                    <p:animEffect transition="in" filter="fade">
                                      <p:cBhvr>
                                        <p:cTn id="44" dur="500"/>
                                        <p:tgtEl>
                                          <p:spTgt spid="16">
                                            <p:txEl>
                                              <p:pRg st="2" end="2"/>
                                            </p:txEl>
                                          </p:spTgt>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6">
                                            <p:txEl>
                                              <p:pRg st="3" end="3"/>
                                            </p:txEl>
                                          </p:spTgt>
                                        </p:tgtEl>
                                        <p:attrNameLst>
                                          <p:attrName>style.visibility</p:attrName>
                                        </p:attrNameLst>
                                      </p:cBhvr>
                                      <p:to>
                                        <p:strVal val="visible"/>
                                      </p:to>
                                    </p:set>
                                    <p:animEffect transition="in" filter="fade">
                                      <p:cBhvr>
                                        <p:cTn id="48" dur="500"/>
                                        <p:tgtEl>
                                          <p:spTgt spid="16">
                                            <p:txEl>
                                              <p:pRg st="3" end="3"/>
                                            </p:txEl>
                                          </p:spTgt>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6">
                                            <p:txEl>
                                              <p:pRg st="4" end="4"/>
                                            </p:txEl>
                                          </p:spTgt>
                                        </p:tgtEl>
                                        <p:attrNameLst>
                                          <p:attrName>style.visibility</p:attrName>
                                        </p:attrNameLst>
                                      </p:cBhvr>
                                      <p:to>
                                        <p:strVal val="visible"/>
                                      </p:to>
                                    </p:set>
                                    <p:animEffect transition="in" filter="fade">
                                      <p:cBhvr>
                                        <p:cTn id="52" dur="500"/>
                                        <p:tgtEl>
                                          <p:spTgt spid="16">
                                            <p:txEl>
                                              <p:pRg st="4" end="4"/>
                                            </p:txEl>
                                          </p:spTgt>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16">
                                            <p:txEl>
                                              <p:pRg st="5" end="5"/>
                                            </p:txEl>
                                          </p:spTgt>
                                        </p:tgtEl>
                                        <p:attrNameLst>
                                          <p:attrName>style.visibility</p:attrName>
                                        </p:attrNameLst>
                                      </p:cBhvr>
                                      <p:to>
                                        <p:strVal val="visible"/>
                                      </p:to>
                                    </p:set>
                                    <p:animEffect transition="in" filter="fade">
                                      <p:cBhvr>
                                        <p:cTn id="56" dur="500"/>
                                        <p:tgtEl>
                                          <p:spTgt spid="16">
                                            <p:txEl>
                                              <p:pRg st="5" end="5"/>
                                            </p:txEl>
                                          </p:spTgt>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6">
                                            <p:txEl>
                                              <p:pRg st="6" end="6"/>
                                            </p:txEl>
                                          </p:spTgt>
                                        </p:tgtEl>
                                        <p:attrNameLst>
                                          <p:attrName>style.visibility</p:attrName>
                                        </p:attrNameLst>
                                      </p:cBhvr>
                                      <p:to>
                                        <p:strVal val="visible"/>
                                      </p:to>
                                    </p:set>
                                    <p:animEffect transition="in" filter="fade">
                                      <p:cBhvr>
                                        <p:cTn id="60" dur="500"/>
                                        <p:tgtEl>
                                          <p:spTgt spid="16">
                                            <p:txEl>
                                              <p:pRg st="6" end="6"/>
                                            </p:txEl>
                                          </p:spTgt>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6">
                                            <p:txEl>
                                              <p:pRg st="7" end="7"/>
                                            </p:txEl>
                                          </p:spTgt>
                                        </p:tgtEl>
                                        <p:attrNameLst>
                                          <p:attrName>style.visibility</p:attrName>
                                        </p:attrNameLst>
                                      </p:cBhvr>
                                      <p:to>
                                        <p:strVal val="visible"/>
                                      </p:to>
                                    </p:set>
                                    <p:animEffect transition="in" filter="fade">
                                      <p:cBhvr>
                                        <p:cTn id="64"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uiExpand="1" build="p"/>
      <p:bldP spid="13" grpId="0" build="p"/>
      <p:bldP spid="16" grpId="0" uiExpand="1" build="p"/>
    </p:bldLst>
  </p:timing>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03 Presentation Layout_CA - v5" id="{56117715-9F1A-4E8D-ABA6-F21F62CEA425}" vid="{788ABA7C-94C9-4A2D-BA01-BEDA88E451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AC9E74-A1FA-49E5-B3AE-F6CADC2EC82F}">
  <ds:schemaRefs>
    <ds:schemaRef ds:uri="http://schemas.microsoft.com/sharepoint/v3"/>
    <ds:schemaRef ds:uri="http://schemas.microsoft.com/office/2006/metadata/properties"/>
    <ds:schemaRef ds:uri="fb0879af-3eba-417a-a55a-ffe6dcd6ca77"/>
    <ds:schemaRef ds:uri="http://purl.org/dc/elements/1.1/"/>
    <ds:schemaRef ds:uri="http://www.w3.org/XML/1998/namespace"/>
    <ds:schemaRef ds:uri="http://purl.org/dc/terms/"/>
    <ds:schemaRef ds:uri="6dc4bcd6-49db-4c07-9060-8acfc67cef9f"/>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5579FF9-9B97-4866-BC8A-0493E08B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5D119-A61C-428E-BA52-2E70EB9387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919</Words>
  <Application>Microsoft Office PowerPoint</Application>
  <PresentationFormat>Ευρεία οθόνη</PresentationFormat>
  <Paragraphs>165</Paragraphs>
  <Slides>14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vt:i4>
      </vt:variant>
    </vt:vector>
  </HeadingPairs>
  <TitlesOfParts>
    <vt:vector size="21" baseType="lpstr">
      <vt:lpstr>Arial</vt:lpstr>
      <vt:lpstr>Calibri</vt:lpstr>
      <vt:lpstr>Calibri Light</vt:lpstr>
      <vt:lpstr>CiscoSans ExtraLight</vt:lpstr>
      <vt:lpstr>Gill Sans SemiBold</vt:lpstr>
      <vt:lpstr>Times New Roman</vt:lpstr>
      <vt:lpstr>Office Theme</vt:lpstr>
      <vt:lpstr>Σύστημα Αξιολόγησης Μαθημάτων</vt:lpstr>
      <vt:lpstr>Γενικές Πληροφορίες</vt:lpstr>
      <vt:lpstr>Στατιστικά Χρήσης</vt:lpstr>
      <vt:lpstr>Πληροφοριακό Σύστημα ΜΟ.ΔΙ.Π</vt:lpstr>
      <vt:lpstr>Προβλήματα Διαδικασίας Αξιολόγησης Μαθημάτων</vt:lpstr>
      <vt:lpstr>Εναλλακτικές που Εξετάστηκαν</vt:lpstr>
      <vt:lpstr>Οι Δυνατότητες Περιληπτικά</vt:lpstr>
      <vt:lpstr>Αρχιτεκτονική Πληροφοριακού Συστήματος</vt:lpstr>
      <vt:lpstr>XML-RPC/JSON-RPC</vt:lpstr>
      <vt:lpstr>Χαρακτηριστικά συστήματος </vt:lpstr>
      <vt:lpstr>Χαρακτηριστικά συστήματος </vt:lpstr>
      <vt:lpstr>Μελλοντικές Δραστηριότητες</vt:lpstr>
      <vt:lpstr>Σενάριο Ενεργοποίησης Ερωτηματολογίου</vt:lpstr>
      <vt:lpstr>Σας 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2018-06-29T13:43:41Z</dcterms:created>
  <dcterms:modified xsi:type="dcterms:W3CDTF">2019-07-23T09:42:42Z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